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59" r:id="rId5"/>
    <p:sldMasterId id="2147483661" r:id="rId6"/>
  </p:sldMasterIdLst>
  <p:notesMasterIdLst>
    <p:notesMasterId r:id="rId30"/>
  </p:notesMasterIdLst>
  <p:handoutMasterIdLst>
    <p:handoutMasterId r:id="rId31"/>
  </p:handoutMasterIdLst>
  <p:sldIdLst>
    <p:sldId id="271" r:id="rId7"/>
    <p:sldId id="346" r:id="rId8"/>
    <p:sldId id="272" r:id="rId9"/>
    <p:sldId id="348" r:id="rId10"/>
    <p:sldId id="349" r:id="rId11"/>
    <p:sldId id="351" r:id="rId12"/>
    <p:sldId id="350" r:id="rId13"/>
    <p:sldId id="284" r:id="rId14"/>
    <p:sldId id="347" r:id="rId15"/>
    <p:sldId id="353" r:id="rId16"/>
    <p:sldId id="282" r:id="rId17"/>
    <p:sldId id="343" r:id="rId18"/>
    <p:sldId id="344" r:id="rId19"/>
    <p:sldId id="345" r:id="rId20"/>
    <p:sldId id="260" r:id="rId21"/>
    <p:sldId id="352" r:id="rId22"/>
    <p:sldId id="316" r:id="rId23"/>
    <p:sldId id="318" r:id="rId24"/>
    <p:sldId id="310" r:id="rId25"/>
    <p:sldId id="294" r:id="rId26"/>
    <p:sldId id="336" r:id="rId27"/>
    <p:sldId id="354" r:id="rId28"/>
    <p:sldId id="355" r:id="rId29"/>
  </p:sldIdLst>
  <p:sldSz cx="9144000" cy="6858000" type="screen4x3"/>
  <p:notesSz cx="6797675" cy="985678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RT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FF"/>
    <a:srgbClr val="FF0000"/>
    <a:srgbClr val="680099"/>
    <a:srgbClr val="EBF1DE"/>
    <a:srgbClr val="DCE6F2"/>
    <a:srgbClr val="92D050"/>
    <a:srgbClr val="00919D"/>
    <a:srgbClr val="1B8ED9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2A36B-483A-44F5-8E39-06C7031E8E08}" v="289" dt="2019-10-04T08:37:20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2" autoAdjust="0"/>
    <p:restoredTop sz="84276" autoAdjust="0"/>
  </p:normalViewPr>
  <p:slideViewPr>
    <p:cSldViewPr snapToGrid="0" snapToObjects="1">
      <p:cViewPr varScale="1">
        <p:scale>
          <a:sx n="61" d="100"/>
          <a:sy n="61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RT/Analyse%20qualitative%20C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RT/Analyse%20qualitative%20C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DT/Analyse%20qualitative%20CD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DT/Analyse%20qualitative%20CD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DT/Analyse%20qualitative%20CD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DT/Analyse%20qualitative%20CD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RT/Analyse%20qualitative%20C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n-drrt\COMMUN\STRUCTURES\CRT-CDT-PFT\2019\Etude%20qualitative\nouveau%20graph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n-drrt\COMMUN\STRUCTURES\CRT-CDT-PFT\2019\Etude%20qualitative\nouveau%20graph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RT/Analyse%20qualitative%20C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DT/Analyse%20qualitative%20CD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a36a7583979ee9f/Documents/BFCO/ecosysteme%20innovation/PFT-CRT-CDT/enqu&#234;te%202017%20GT%20CRT/Quali/CRT/Analyse%20qualitative%20C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Ressourcement</a:t>
            </a:r>
            <a:r>
              <a:rPr lang="en-US" b="1" dirty="0"/>
              <a:t> CRT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qualitative CRT.xlsx]Analyse qualitative CRT'!$A$3:$A$7</c:f>
              <c:strCache>
                <c:ptCount val="5"/>
                <c:pt idx="0">
                  <c:v>Thèses en commun </c:v>
                </c:pt>
                <c:pt idx="1">
                  <c:v>Partage d’équipements  </c:v>
                </c:pt>
                <c:pt idx="2">
                  <c:v>Flux de projets</c:v>
                </c:pt>
                <c:pt idx="3">
                  <c:v>laboratoire d’adossement</c:v>
                </c:pt>
                <c:pt idx="4">
                  <c:v>Projets communs </c:v>
                </c:pt>
              </c:strCache>
            </c:strRef>
          </c:cat>
          <c:val>
            <c:numRef>
              <c:f>'[Analyse qualitative CRT.xlsx]Analyse qualitative CRT'!$B$3:$B$7</c:f>
              <c:numCache>
                <c:formatCode>0%</c:formatCode>
                <c:ptCount val="5"/>
                <c:pt idx="0">
                  <c:v>0.38775510204081631</c:v>
                </c:pt>
                <c:pt idx="1">
                  <c:v>0.44897959183673469</c:v>
                </c:pt>
                <c:pt idx="2">
                  <c:v>0.48979591836734693</c:v>
                </c:pt>
                <c:pt idx="3">
                  <c:v>0.61224489795918369</c:v>
                </c:pt>
                <c:pt idx="4">
                  <c:v>0.65306122448979587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E-4621-A4C0-701587AF0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575936"/>
        <c:axId val="125577472"/>
      </c:barChart>
      <c:catAx>
        <c:axId val="12557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577472"/>
        <c:crosses val="autoZero"/>
        <c:auto val="1"/>
        <c:lblAlgn val="ctr"/>
        <c:lblOffset val="100"/>
        <c:noMultiLvlLbl val="0"/>
      </c:catAx>
      <c:valAx>
        <c:axId val="12557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5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/>
              <a:t>FINANCEMENT CRT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qualitative CRT.xlsx]Analyse qualitative CRT'!$A$29:$A$30</c:f>
              <c:strCache>
                <c:ptCount val="2"/>
                <c:pt idx="0">
                  <c:v>Fonds régionaux sectoriels innovation</c:v>
                </c:pt>
                <c:pt idx="1">
                  <c:v>Collectivités infrarégionales</c:v>
                </c:pt>
              </c:strCache>
            </c:strRef>
          </c:cat>
          <c:val>
            <c:numRef>
              <c:f>'[Analyse qualitative CRT.xlsx]Analyse qualitative CRT'!$B$29:$B$30</c:f>
              <c:numCache>
                <c:formatCode>0%</c:formatCode>
                <c:ptCount val="2"/>
                <c:pt idx="0">
                  <c:v>0.69387755102040816</c:v>
                </c:pt>
                <c:pt idx="1">
                  <c:v>0.77551020408163263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0-4A23-B223-DC23CDB40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32000"/>
        <c:axId val="126854272"/>
      </c:barChart>
      <c:catAx>
        <c:axId val="12683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854272"/>
        <c:crosses val="autoZero"/>
        <c:auto val="1"/>
        <c:lblAlgn val="ctr"/>
        <c:lblOffset val="100"/>
        <c:noMultiLvlLbl val="0"/>
      </c:catAx>
      <c:valAx>
        <c:axId val="12685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8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DEGRE</a:t>
            </a:r>
            <a:r>
              <a:rPr lang="en-US" sz="1600" b="1" baseline="0"/>
              <a:t> D'ORGANISATION CDT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qualitative CDT.xlsx]Analyse qualitative CDT'!$A$34:$A$36</c:f>
              <c:strCache>
                <c:ptCount val="3"/>
                <c:pt idx="0">
                  <c:v>Coordination régionale</c:v>
                </c:pt>
                <c:pt idx="1">
                  <c:v>Contrat  avec la Région</c:v>
                </c:pt>
                <c:pt idx="2">
                  <c:v>Plan stratégique </c:v>
                </c:pt>
              </c:strCache>
            </c:strRef>
          </c:cat>
          <c:val>
            <c:numRef>
              <c:f>'[Analyse qualitative CDT.xlsx]Analyse qualitative CDT'!$B$34:$B$36</c:f>
              <c:numCache>
                <c:formatCode>0%</c:formatCode>
                <c:ptCount val="3"/>
                <c:pt idx="0">
                  <c:v>0.33333333333333331</c:v>
                </c:pt>
                <c:pt idx="1">
                  <c:v>0.73333333333333328</c:v>
                </c:pt>
                <c:pt idx="2">
                  <c:v>0.8666666666666667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D-4219-A9A5-A9FFD4B89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887424"/>
        <c:axId val="126888960"/>
      </c:barChart>
      <c:catAx>
        <c:axId val="12688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888960"/>
        <c:crosses val="autoZero"/>
        <c:auto val="1"/>
        <c:lblAlgn val="ctr"/>
        <c:lblOffset val="100"/>
        <c:noMultiLvlLbl val="0"/>
      </c:catAx>
      <c:valAx>
        <c:axId val="12688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8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/>
              <a:t>FINANCEMENT CDT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qualitative CDT.xlsx]Analyse qualitative CDT'!$A$29:$A$30</c:f>
              <c:strCache>
                <c:ptCount val="2"/>
                <c:pt idx="0">
                  <c:v>Fonds régionaux sectoriels innovation</c:v>
                </c:pt>
                <c:pt idx="1">
                  <c:v>Collectivités territoriales </c:v>
                </c:pt>
              </c:strCache>
            </c:strRef>
          </c:cat>
          <c:val>
            <c:numRef>
              <c:f>'[Analyse qualitative CDT.xlsx]Analyse qualitative CDT'!$B$29:$B$30</c:f>
              <c:numCache>
                <c:formatCode>0%</c:formatCode>
                <c:ptCount val="2"/>
                <c:pt idx="0">
                  <c:v>0.8666666666666667</c:v>
                </c:pt>
                <c:pt idx="1">
                  <c:v>0.93333333333333335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9-4BAC-969F-3D5ED1150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30304"/>
        <c:axId val="126936192"/>
      </c:barChart>
      <c:catAx>
        <c:axId val="1269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936192"/>
        <c:crosses val="autoZero"/>
        <c:auto val="1"/>
        <c:lblAlgn val="ctr"/>
        <c:lblOffset val="100"/>
        <c:noMultiLvlLbl val="0"/>
      </c:catAx>
      <c:valAx>
        <c:axId val="12693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93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Ressourcement</a:t>
            </a:r>
            <a:r>
              <a:rPr lang="en-US" b="1" dirty="0"/>
              <a:t> CDT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qualitative CDT.xlsx]Analyse qualitative CDT'!$A$3:$A$7</c:f>
              <c:strCache>
                <c:ptCount val="5"/>
                <c:pt idx="0">
                  <c:v>Thèses en commun </c:v>
                </c:pt>
                <c:pt idx="1">
                  <c:v>Partage d’équipements  </c:v>
                </c:pt>
                <c:pt idx="2">
                  <c:v>Flux de projets</c:v>
                </c:pt>
                <c:pt idx="3">
                  <c:v>Laboratoire d’adossement</c:v>
                </c:pt>
                <c:pt idx="4">
                  <c:v>Projets communs </c:v>
                </c:pt>
              </c:strCache>
            </c:strRef>
          </c:cat>
          <c:val>
            <c:numRef>
              <c:f>'[Analyse qualitative CDT.xlsx]Analyse qualitative CDT'!$B$3:$B$7</c:f>
              <c:numCache>
                <c:formatCode>0%</c:formatCode>
                <c:ptCount val="5"/>
                <c:pt idx="0">
                  <c:v>0.13333333333333333</c:v>
                </c:pt>
                <c:pt idx="1">
                  <c:v>0.2</c:v>
                </c:pt>
                <c:pt idx="2">
                  <c:v>0.2</c:v>
                </c:pt>
                <c:pt idx="3">
                  <c:v>0.33333333333333331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A-4099-9546-D8E7AB538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094144"/>
        <c:axId val="127095936"/>
      </c:barChart>
      <c:catAx>
        <c:axId val="1270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095936"/>
        <c:crosses val="autoZero"/>
        <c:auto val="1"/>
        <c:lblAlgn val="ctr"/>
        <c:lblOffset val="100"/>
        <c:noMultiLvlLbl val="0"/>
      </c:catAx>
      <c:valAx>
        <c:axId val="12709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09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pourcentage de contrats signés avec les PME CDT</a:t>
            </a:r>
          </a:p>
        </c:rich>
      </c:tx>
      <c:layout>
        <c:manualLayout>
          <c:xMode val="edge"/>
          <c:yMode val="edge"/>
          <c:x val="0.14511111111111114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'[Analyse qualitative CDT.xlsx]Relation client fournisseur'!$C$14:$Q$14</c:f>
              <c:numCache>
                <c:formatCode>General</c:formatCode>
                <c:ptCount val="15"/>
                <c:pt idx="0">
                  <c:v>56</c:v>
                </c:pt>
                <c:pt idx="2">
                  <c:v>105</c:v>
                </c:pt>
                <c:pt idx="4">
                  <c:v>80</c:v>
                </c:pt>
                <c:pt idx="5">
                  <c:v>85</c:v>
                </c:pt>
                <c:pt idx="6">
                  <c:v>54</c:v>
                </c:pt>
                <c:pt idx="7">
                  <c:v>53</c:v>
                </c:pt>
                <c:pt idx="8">
                  <c:v>330</c:v>
                </c:pt>
                <c:pt idx="9">
                  <c:v>103</c:v>
                </c:pt>
                <c:pt idx="10">
                  <c:v>20</c:v>
                </c:pt>
                <c:pt idx="11">
                  <c:v>90</c:v>
                </c:pt>
                <c:pt idx="12">
                  <c:v>55</c:v>
                </c:pt>
              </c:numCache>
            </c:numRef>
          </c:xVal>
          <c:yVal>
            <c:numRef>
              <c:f>'[Analyse qualitative CDT.xlsx]Relation client fournisseur'!$C$18:$Q$18</c:f>
              <c:numCache>
                <c:formatCode>General</c:formatCode>
                <c:ptCount val="15"/>
                <c:pt idx="0" formatCode="0%">
                  <c:v>0.4107142857142857</c:v>
                </c:pt>
                <c:pt idx="2" formatCode="0%">
                  <c:v>0.68571428571428572</c:v>
                </c:pt>
                <c:pt idx="4" formatCode="0%">
                  <c:v>0.48749999999999999</c:v>
                </c:pt>
                <c:pt idx="5" formatCode="0%">
                  <c:v>0.8</c:v>
                </c:pt>
                <c:pt idx="6" formatCode="0%">
                  <c:v>1</c:v>
                </c:pt>
                <c:pt idx="7" formatCode="0%">
                  <c:v>0.98113207547169812</c:v>
                </c:pt>
                <c:pt idx="8" formatCode="0%">
                  <c:v>0.90909090909090906</c:v>
                </c:pt>
                <c:pt idx="9" formatCode="0%">
                  <c:v>0.99029126213592233</c:v>
                </c:pt>
                <c:pt idx="11" formatCode="0%">
                  <c:v>0.97777777777777775</c:v>
                </c:pt>
                <c:pt idx="12" formatCode="0%">
                  <c:v>0.94545454545454544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07-4304-B6A9-73DA85045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12224"/>
        <c:axId val="127014784"/>
      </c:scatterChart>
      <c:valAx>
        <c:axId val="12701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total de contrats signés avec les entreprises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014784"/>
        <c:crosses val="autoZero"/>
        <c:crossBetween val="midCat"/>
      </c:valAx>
      <c:valAx>
        <c:axId val="12701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012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pourcentage de contrats signés avec des PME CRT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'[Analyse qualitative CRT.xlsx]Relation client fournisseur'!$C$17:$AY$17</c:f>
              <c:numCache>
                <c:formatCode>General</c:formatCode>
                <c:ptCount val="49"/>
                <c:pt idx="0">
                  <c:v>150</c:v>
                </c:pt>
                <c:pt idx="1">
                  <c:v>123</c:v>
                </c:pt>
                <c:pt idx="2">
                  <c:v>47</c:v>
                </c:pt>
                <c:pt idx="3">
                  <c:v>742</c:v>
                </c:pt>
                <c:pt idx="4">
                  <c:v>105</c:v>
                </c:pt>
                <c:pt idx="5">
                  <c:v>56</c:v>
                </c:pt>
                <c:pt idx="6">
                  <c:v>40</c:v>
                </c:pt>
                <c:pt idx="7">
                  <c:v>153</c:v>
                </c:pt>
                <c:pt idx="8">
                  <c:v>252</c:v>
                </c:pt>
                <c:pt idx="9">
                  <c:v>337</c:v>
                </c:pt>
                <c:pt idx="10">
                  <c:v>33</c:v>
                </c:pt>
                <c:pt idx="11">
                  <c:v>44</c:v>
                </c:pt>
                <c:pt idx="12">
                  <c:v>374</c:v>
                </c:pt>
                <c:pt idx="14">
                  <c:v>1</c:v>
                </c:pt>
                <c:pt idx="15">
                  <c:v>83</c:v>
                </c:pt>
                <c:pt idx="16">
                  <c:v>762</c:v>
                </c:pt>
                <c:pt idx="17">
                  <c:v>185</c:v>
                </c:pt>
                <c:pt idx="18">
                  <c:v>2060</c:v>
                </c:pt>
                <c:pt idx="21">
                  <c:v>64</c:v>
                </c:pt>
                <c:pt idx="22">
                  <c:v>15</c:v>
                </c:pt>
                <c:pt idx="23">
                  <c:v>84</c:v>
                </c:pt>
                <c:pt idx="24">
                  <c:v>68</c:v>
                </c:pt>
                <c:pt idx="25">
                  <c:v>111</c:v>
                </c:pt>
                <c:pt idx="26">
                  <c:v>438</c:v>
                </c:pt>
                <c:pt idx="27">
                  <c:v>3466</c:v>
                </c:pt>
                <c:pt idx="28">
                  <c:v>30</c:v>
                </c:pt>
                <c:pt idx="29">
                  <c:v>44</c:v>
                </c:pt>
                <c:pt idx="30">
                  <c:v>15</c:v>
                </c:pt>
                <c:pt idx="31">
                  <c:v>20</c:v>
                </c:pt>
                <c:pt idx="32">
                  <c:v>114</c:v>
                </c:pt>
                <c:pt idx="33">
                  <c:v>120</c:v>
                </c:pt>
                <c:pt idx="34">
                  <c:v>228</c:v>
                </c:pt>
                <c:pt idx="35">
                  <c:v>1720</c:v>
                </c:pt>
                <c:pt idx="36">
                  <c:v>96</c:v>
                </c:pt>
                <c:pt idx="37">
                  <c:v>385</c:v>
                </c:pt>
                <c:pt idx="40">
                  <c:v>23</c:v>
                </c:pt>
                <c:pt idx="41">
                  <c:v>30</c:v>
                </c:pt>
                <c:pt idx="42">
                  <c:v>41</c:v>
                </c:pt>
                <c:pt idx="43">
                  <c:v>45</c:v>
                </c:pt>
                <c:pt idx="44">
                  <c:v>69</c:v>
                </c:pt>
                <c:pt idx="45">
                  <c:v>191</c:v>
                </c:pt>
                <c:pt idx="46">
                  <c:v>328</c:v>
                </c:pt>
                <c:pt idx="47">
                  <c:v>39</c:v>
                </c:pt>
              </c:numCache>
            </c:numRef>
          </c:xVal>
          <c:yVal>
            <c:numRef>
              <c:f>'[Analyse qualitative CRT.xlsx]Relation client fournisseur'!$C$21:$AY$21</c:f>
              <c:numCache>
                <c:formatCode>0%</c:formatCode>
                <c:ptCount val="49"/>
                <c:pt idx="0">
                  <c:v>0.93333333333333335</c:v>
                </c:pt>
                <c:pt idx="1">
                  <c:v>0.72357723577235777</c:v>
                </c:pt>
                <c:pt idx="2">
                  <c:v>0.97872340425531912</c:v>
                </c:pt>
                <c:pt idx="3">
                  <c:v>0.60242587601078168</c:v>
                </c:pt>
                <c:pt idx="4">
                  <c:v>0.68571428571428572</c:v>
                </c:pt>
                <c:pt idx="5">
                  <c:v>0.625</c:v>
                </c:pt>
                <c:pt idx="6">
                  <c:v>0.625</c:v>
                </c:pt>
                <c:pt idx="7">
                  <c:v>0.62091503267973858</c:v>
                </c:pt>
                <c:pt idx="8">
                  <c:v>0.65079365079365081</c:v>
                </c:pt>
                <c:pt idx="9">
                  <c:v>0.60534124629080122</c:v>
                </c:pt>
                <c:pt idx="10">
                  <c:v>0.27272727272727271</c:v>
                </c:pt>
                <c:pt idx="11">
                  <c:v>0.31818181818181818</c:v>
                </c:pt>
                <c:pt idx="12">
                  <c:v>0.5267379679144385</c:v>
                </c:pt>
                <c:pt idx="14">
                  <c:v>0</c:v>
                </c:pt>
                <c:pt idx="15">
                  <c:v>0.28915662650602408</c:v>
                </c:pt>
                <c:pt idx="16">
                  <c:v>0.82677165354330706</c:v>
                </c:pt>
                <c:pt idx="17">
                  <c:v>0.41621621621621624</c:v>
                </c:pt>
                <c:pt idx="18">
                  <c:v>0.36407766990291263</c:v>
                </c:pt>
                <c:pt idx="21">
                  <c:v>0.484375</c:v>
                </c:pt>
                <c:pt idx="22">
                  <c:v>0.46666666666666667</c:v>
                </c:pt>
                <c:pt idx="23">
                  <c:v>1.1904761904761904E-2</c:v>
                </c:pt>
                <c:pt idx="24">
                  <c:v>0.91176470588235292</c:v>
                </c:pt>
                <c:pt idx="25">
                  <c:v>0.47747747747747749</c:v>
                </c:pt>
                <c:pt idx="26">
                  <c:v>0.72374429223744297</c:v>
                </c:pt>
                <c:pt idx="27">
                  <c:v>0.31621465666474324</c:v>
                </c:pt>
                <c:pt idx="28">
                  <c:v>0.93333333333333335</c:v>
                </c:pt>
                <c:pt idx="29">
                  <c:v>0.65909090909090906</c:v>
                </c:pt>
                <c:pt idx="30">
                  <c:v>0.66666666666666663</c:v>
                </c:pt>
                <c:pt idx="31">
                  <c:v>0.85</c:v>
                </c:pt>
                <c:pt idx="32">
                  <c:v>0.85087719298245612</c:v>
                </c:pt>
                <c:pt idx="33">
                  <c:v>0.77500000000000002</c:v>
                </c:pt>
                <c:pt idx="34">
                  <c:v>0.82456140350877194</c:v>
                </c:pt>
                <c:pt idx="35">
                  <c:v>0.43604651162790697</c:v>
                </c:pt>
                <c:pt idx="36">
                  <c:v>0.92708333333333337</c:v>
                </c:pt>
                <c:pt idx="37">
                  <c:v>0.52467532467532463</c:v>
                </c:pt>
                <c:pt idx="40">
                  <c:v>0.69565217391304346</c:v>
                </c:pt>
                <c:pt idx="41">
                  <c:v>0.83333333333333337</c:v>
                </c:pt>
                <c:pt idx="42">
                  <c:v>0.63414634146341464</c:v>
                </c:pt>
                <c:pt idx="43">
                  <c:v>0.42222222222222222</c:v>
                </c:pt>
                <c:pt idx="44">
                  <c:v>0.72463768115942029</c:v>
                </c:pt>
                <c:pt idx="45">
                  <c:v>0.92670157068062831</c:v>
                </c:pt>
                <c:pt idx="46">
                  <c:v>0.68902439024390238</c:v>
                </c:pt>
                <c:pt idx="47">
                  <c:v>0.20512820512820512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B0-45F4-BA9F-73B35D62B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35264"/>
        <c:axId val="127041920"/>
      </c:scatterChart>
      <c:valAx>
        <c:axId val="127035264"/>
        <c:scaling>
          <c:orientation val="minMax"/>
          <c:max val="3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nombre total de contrats signés avec des entreprises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041920"/>
        <c:crosses val="autoZero"/>
        <c:crossBetween val="midCat"/>
      </c:valAx>
      <c:valAx>
        <c:axId val="12704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035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Contrats signés avec des PME</a:t>
            </a:r>
          </a:p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CRT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PME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 w="22225"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45820052493438318"/>
                  <c:y val="-6.9568999816525492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fr-FR"/>
                </a:p>
              </c:txPr>
            </c:trendlineLbl>
          </c:trendline>
          <c:xVal>
            <c:numRef>
              <c:f>Feuil1!$B$2:$B$50</c:f>
              <c:numCache>
                <c:formatCode>General</c:formatCode>
                <c:ptCount val="49"/>
                <c:pt idx="0">
                  <c:v>150</c:v>
                </c:pt>
                <c:pt idx="1">
                  <c:v>123</c:v>
                </c:pt>
                <c:pt idx="2">
                  <c:v>47</c:v>
                </c:pt>
                <c:pt idx="3">
                  <c:v>742</c:v>
                </c:pt>
                <c:pt idx="4">
                  <c:v>105</c:v>
                </c:pt>
                <c:pt idx="5">
                  <c:v>56</c:v>
                </c:pt>
                <c:pt idx="6">
                  <c:v>40</c:v>
                </c:pt>
                <c:pt idx="7">
                  <c:v>153</c:v>
                </c:pt>
                <c:pt idx="8">
                  <c:v>252</c:v>
                </c:pt>
                <c:pt idx="9">
                  <c:v>337</c:v>
                </c:pt>
                <c:pt idx="10">
                  <c:v>33</c:v>
                </c:pt>
                <c:pt idx="11">
                  <c:v>44</c:v>
                </c:pt>
                <c:pt idx="12">
                  <c:v>374</c:v>
                </c:pt>
                <c:pt idx="13">
                  <c:v>13</c:v>
                </c:pt>
                <c:pt idx="14">
                  <c:v>1</c:v>
                </c:pt>
                <c:pt idx="15">
                  <c:v>83</c:v>
                </c:pt>
                <c:pt idx="16">
                  <c:v>762</c:v>
                </c:pt>
                <c:pt idx="17">
                  <c:v>185</c:v>
                </c:pt>
                <c:pt idx="18">
                  <c:v>2060</c:v>
                </c:pt>
                <c:pt idx="19">
                  <c:v>70</c:v>
                </c:pt>
                <c:pt idx="20">
                  <c:v>11</c:v>
                </c:pt>
                <c:pt idx="21">
                  <c:v>64</c:v>
                </c:pt>
                <c:pt idx="22">
                  <c:v>15</c:v>
                </c:pt>
                <c:pt idx="23">
                  <c:v>84</c:v>
                </c:pt>
                <c:pt idx="24">
                  <c:v>68</c:v>
                </c:pt>
                <c:pt idx="25">
                  <c:v>111</c:v>
                </c:pt>
                <c:pt idx="26">
                  <c:v>438</c:v>
                </c:pt>
                <c:pt idx="27">
                  <c:v>3466</c:v>
                </c:pt>
                <c:pt idx="28">
                  <c:v>30</c:v>
                </c:pt>
                <c:pt idx="29">
                  <c:v>44</c:v>
                </c:pt>
                <c:pt idx="30">
                  <c:v>15</c:v>
                </c:pt>
                <c:pt idx="31">
                  <c:v>20</c:v>
                </c:pt>
                <c:pt idx="32">
                  <c:v>114</c:v>
                </c:pt>
                <c:pt idx="33">
                  <c:v>120</c:v>
                </c:pt>
                <c:pt idx="34">
                  <c:v>228</c:v>
                </c:pt>
                <c:pt idx="35">
                  <c:v>1720</c:v>
                </c:pt>
                <c:pt idx="36">
                  <c:v>96</c:v>
                </c:pt>
                <c:pt idx="37">
                  <c:v>385</c:v>
                </c:pt>
                <c:pt idx="39">
                  <c:v>3471</c:v>
                </c:pt>
                <c:pt idx="40">
                  <c:v>23</c:v>
                </c:pt>
                <c:pt idx="41">
                  <c:v>30</c:v>
                </c:pt>
                <c:pt idx="42">
                  <c:v>41</c:v>
                </c:pt>
                <c:pt idx="43">
                  <c:v>45</c:v>
                </c:pt>
                <c:pt idx="44">
                  <c:v>69</c:v>
                </c:pt>
                <c:pt idx="45">
                  <c:v>191</c:v>
                </c:pt>
                <c:pt idx="46">
                  <c:v>328</c:v>
                </c:pt>
                <c:pt idx="47">
                  <c:v>39</c:v>
                </c:pt>
              </c:numCache>
            </c:numRef>
          </c:xVal>
          <c:yVal>
            <c:numRef>
              <c:f>Feuil1!$C$2:$C$50</c:f>
              <c:numCache>
                <c:formatCode>General</c:formatCode>
                <c:ptCount val="49"/>
                <c:pt idx="0">
                  <c:v>140</c:v>
                </c:pt>
                <c:pt idx="1">
                  <c:v>89</c:v>
                </c:pt>
                <c:pt idx="2">
                  <c:v>46</c:v>
                </c:pt>
                <c:pt idx="3">
                  <c:v>447</c:v>
                </c:pt>
                <c:pt idx="4">
                  <c:v>72</c:v>
                </c:pt>
                <c:pt idx="5">
                  <c:v>35</c:v>
                </c:pt>
                <c:pt idx="6">
                  <c:v>25</c:v>
                </c:pt>
                <c:pt idx="7">
                  <c:v>95</c:v>
                </c:pt>
                <c:pt idx="8">
                  <c:v>164</c:v>
                </c:pt>
                <c:pt idx="9">
                  <c:v>204</c:v>
                </c:pt>
                <c:pt idx="10">
                  <c:v>9</c:v>
                </c:pt>
                <c:pt idx="11">
                  <c:v>14</c:v>
                </c:pt>
                <c:pt idx="12">
                  <c:v>197</c:v>
                </c:pt>
                <c:pt idx="13">
                  <c:v>8</c:v>
                </c:pt>
                <c:pt idx="14">
                  <c:v>0</c:v>
                </c:pt>
                <c:pt idx="15">
                  <c:v>24</c:v>
                </c:pt>
                <c:pt idx="16">
                  <c:v>630</c:v>
                </c:pt>
                <c:pt idx="17">
                  <c:v>77</c:v>
                </c:pt>
                <c:pt idx="18">
                  <c:v>750</c:v>
                </c:pt>
                <c:pt idx="19">
                  <c:v>90</c:v>
                </c:pt>
                <c:pt idx="20">
                  <c:v>71</c:v>
                </c:pt>
                <c:pt idx="21">
                  <c:v>31</c:v>
                </c:pt>
                <c:pt idx="22">
                  <c:v>7</c:v>
                </c:pt>
                <c:pt idx="23">
                  <c:v>1</c:v>
                </c:pt>
                <c:pt idx="24">
                  <c:v>62</c:v>
                </c:pt>
                <c:pt idx="25">
                  <c:v>53</c:v>
                </c:pt>
                <c:pt idx="26">
                  <c:v>317</c:v>
                </c:pt>
                <c:pt idx="27">
                  <c:v>1096</c:v>
                </c:pt>
                <c:pt idx="28">
                  <c:v>28</c:v>
                </c:pt>
                <c:pt idx="29">
                  <c:v>29</c:v>
                </c:pt>
                <c:pt idx="30">
                  <c:v>10</c:v>
                </c:pt>
                <c:pt idx="31">
                  <c:v>17</c:v>
                </c:pt>
                <c:pt idx="32">
                  <c:v>97</c:v>
                </c:pt>
                <c:pt idx="33">
                  <c:v>93</c:v>
                </c:pt>
                <c:pt idx="34">
                  <c:v>188</c:v>
                </c:pt>
                <c:pt idx="35">
                  <c:v>750</c:v>
                </c:pt>
                <c:pt idx="36">
                  <c:v>89</c:v>
                </c:pt>
                <c:pt idx="37">
                  <c:v>202</c:v>
                </c:pt>
                <c:pt idx="39">
                  <c:v>2174</c:v>
                </c:pt>
                <c:pt idx="40">
                  <c:v>16</c:v>
                </c:pt>
                <c:pt idx="41">
                  <c:v>25</c:v>
                </c:pt>
                <c:pt idx="42">
                  <c:v>26</c:v>
                </c:pt>
                <c:pt idx="43">
                  <c:v>19</c:v>
                </c:pt>
                <c:pt idx="44">
                  <c:v>50</c:v>
                </c:pt>
                <c:pt idx="45">
                  <c:v>177</c:v>
                </c:pt>
                <c:pt idx="46">
                  <c:v>226</c:v>
                </c:pt>
                <c:pt idx="4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72-4783-8C26-C13A6FA76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218048"/>
        <c:axId val="127219968"/>
      </c:scatterChart>
      <c:valAx>
        <c:axId val="127218048"/>
        <c:scaling>
          <c:orientation val="minMax"/>
          <c:max val="350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nombre total de contrats signés avec des entreprises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7219968"/>
        <c:crosses val="autoZero"/>
        <c:crossBetween val="midCat"/>
      </c:valAx>
      <c:valAx>
        <c:axId val="127219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nombre de contrats signés avec des PME</a:t>
                </a:r>
              </a:p>
            </c:rich>
          </c:tx>
          <c:layout>
            <c:manualLayout>
              <c:xMode val="edge"/>
              <c:yMode val="edge"/>
              <c:x val="2.8070175438596492E-2"/>
              <c:y val="0.15333026855308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2180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Nombre de contrats signés avec des PME</a:t>
            </a:r>
          </a:p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CDT 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Feuil2!$C$1:$C$5</c:f>
              <c:strCache>
                <c:ptCount val="1"/>
                <c:pt idx="0">
                  <c:v>Nombre de contrats signés avec des PME 23 0 72 ?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</c:marker>
          <c:trendline>
            <c:spPr>
              <a:ln w="15875">
                <a:prstDash val="sysDot"/>
              </a:ln>
            </c:spPr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-0.40261526684164478"/>
                  <c:y val="4.4988334791484397E-2"/>
                </c:manualLayout>
              </c:layout>
              <c:numFmt formatCode="General" sourceLinked="0"/>
            </c:trendlineLbl>
          </c:trendline>
          <c:xVal>
            <c:numRef>
              <c:f>Feuil2!$B$6:$B$14</c:f>
              <c:numCache>
                <c:formatCode>General</c:formatCode>
                <c:ptCount val="9"/>
                <c:pt idx="0">
                  <c:v>80</c:v>
                </c:pt>
                <c:pt idx="1">
                  <c:v>85</c:v>
                </c:pt>
                <c:pt idx="2">
                  <c:v>54</c:v>
                </c:pt>
                <c:pt idx="3">
                  <c:v>53</c:v>
                </c:pt>
                <c:pt idx="4">
                  <c:v>330</c:v>
                </c:pt>
                <c:pt idx="5">
                  <c:v>103</c:v>
                </c:pt>
                <c:pt idx="6">
                  <c:v>20</c:v>
                </c:pt>
                <c:pt idx="7">
                  <c:v>90</c:v>
                </c:pt>
                <c:pt idx="8">
                  <c:v>55</c:v>
                </c:pt>
              </c:numCache>
            </c:numRef>
          </c:xVal>
          <c:yVal>
            <c:numRef>
              <c:f>Feuil2!$C$6:$C$14</c:f>
              <c:numCache>
                <c:formatCode>General</c:formatCode>
                <c:ptCount val="9"/>
                <c:pt idx="0">
                  <c:v>39</c:v>
                </c:pt>
                <c:pt idx="1">
                  <c:v>68</c:v>
                </c:pt>
                <c:pt idx="2">
                  <c:v>54</c:v>
                </c:pt>
                <c:pt idx="3">
                  <c:v>52</c:v>
                </c:pt>
                <c:pt idx="4">
                  <c:v>300</c:v>
                </c:pt>
                <c:pt idx="5">
                  <c:v>102</c:v>
                </c:pt>
                <c:pt idx="7">
                  <c:v>88</c:v>
                </c:pt>
                <c:pt idx="8">
                  <c:v>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3A-4BC1-A224-485D70DE8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262720"/>
        <c:axId val="127264640"/>
      </c:scatterChart>
      <c:valAx>
        <c:axId val="12726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fr-FR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nombre total de contrats signés avec les entreprises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7264640"/>
        <c:crosses val="autoZero"/>
        <c:crossBetween val="midCat"/>
      </c:valAx>
      <c:valAx>
        <c:axId val="12726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r>
                  <a:rPr 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nombre de contrats signés avec des PME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18079870224555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26272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Relations avec l'écosystème CRT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qualitative CRT.xlsx]Analyse qualitative CRT'!$A$18:$A$26</c:f>
              <c:strCache>
                <c:ptCount val="9"/>
                <c:pt idx="0">
                  <c:v>Campus des Métiers </c:v>
                </c:pt>
                <c:pt idx="1">
                  <c:v>SATT</c:v>
                </c:pt>
                <c:pt idx="2">
                  <c:v> Incubateurs académiques</c:v>
                </c:pt>
                <c:pt idx="3">
                  <c:v>Instituts Carnot</c:v>
                </c:pt>
                <c:pt idx="4">
                  <c:v>CCI</c:v>
                </c:pt>
                <c:pt idx="5">
                  <c:v>ARI</c:v>
                </c:pt>
                <c:pt idx="6">
                  <c:v>Pôles de compétitivité</c:v>
                </c:pt>
                <c:pt idx="7">
                  <c:v>Autres structures labellisées  MESRI</c:v>
                </c:pt>
                <c:pt idx="8">
                  <c:v>Clusters et/ou réseaux pro</c:v>
                </c:pt>
              </c:strCache>
            </c:strRef>
          </c:cat>
          <c:val>
            <c:numRef>
              <c:f>'[Analyse qualitative CRT.xlsx]Analyse qualitative CRT'!$B$18:$B$26</c:f>
              <c:numCache>
                <c:formatCode>0%</c:formatCode>
                <c:ptCount val="9"/>
                <c:pt idx="0">
                  <c:v>0.24489795918367346</c:v>
                </c:pt>
                <c:pt idx="1">
                  <c:v>0.38775510204081631</c:v>
                </c:pt>
                <c:pt idx="2">
                  <c:v>0.38775510204081631</c:v>
                </c:pt>
                <c:pt idx="3">
                  <c:v>0.51020408163265307</c:v>
                </c:pt>
                <c:pt idx="4">
                  <c:v>0.59183673469387754</c:v>
                </c:pt>
                <c:pt idx="5">
                  <c:v>0.81632653061224492</c:v>
                </c:pt>
                <c:pt idx="6">
                  <c:v>0.95918367346938771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7-4A33-AFF6-E860A48AA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177088"/>
        <c:axId val="127178624"/>
      </c:barChart>
      <c:catAx>
        <c:axId val="12717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178624"/>
        <c:crosses val="autoZero"/>
        <c:auto val="1"/>
        <c:lblAlgn val="ctr"/>
        <c:lblOffset val="100"/>
        <c:noMultiLvlLbl val="0"/>
      </c:catAx>
      <c:valAx>
        <c:axId val="12717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1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Relations avec l'écosystème CDT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qualitative CDT.xlsx]Analyse qualitative CDT'!$A$18:$A$26</c:f>
              <c:strCache>
                <c:ptCount val="9"/>
                <c:pt idx="0">
                  <c:v>Campus des Métiers </c:v>
                </c:pt>
                <c:pt idx="1">
                  <c:v>Instituts Carnot</c:v>
                </c:pt>
                <c:pt idx="2">
                  <c:v>SATT</c:v>
                </c:pt>
                <c:pt idx="3">
                  <c:v>Incubateurs académiques</c:v>
                </c:pt>
                <c:pt idx="4">
                  <c:v>CCI</c:v>
                </c:pt>
                <c:pt idx="5">
                  <c:v>ARI</c:v>
                </c:pt>
                <c:pt idx="6">
                  <c:v>Pôles de compétitivité</c:v>
                </c:pt>
                <c:pt idx="7">
                  <c:v>Autres structures labellisées  MESRI</c:v>
                </c:pt>
                <c:pt idx="8">
                  <c:v>Clusters et/ou réseaux pro</c:v>
                </c:pt>
              </c:strCache>
            </c:strRef>
          </c:cat>
          <c:val>
            <c:numRef>
              <c:f>'[Analyse qualitative CDT.xlsx]Analyse qualitative CDT'!$B$18:$B$26</c:f>
              <c:numCache>
                <c:formatCode>0%</c:formatCode>
                <c:ptCount val="9"/>
                <c:pt idx="0">
                  <c:v>0.4</c:v>
                </c:pt>
                <c:pt idx="1">
                  <c:v>0.4</c:v>
                </c:pt>
                <c:pt idx="2">
                  <c:v>0.53333333333333333</c:v>
                </c:pt>
                <c:pt idx="3">
                  <c:v>0.66666666666666663</c:v>
                </c:pt>
                <c:pt idx="4">
                  <c:v>0.66666666666666663</c:v>
                </c:pt>
                <c:pt idx="5">
                  <c:v>0.8</c:v>
                </c:pt>
                <c:pt idx="6">
                  <c:v>0.93333333333333335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E-48B1-B4DD-2DC4EF17D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757120"/>
        <c:axId val="126763008"/>
      </c:barChart>
      <c:catAx>
        <c:axId val="12675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763008"/>
        <c:crosses val="autoZero"/>
        <c:auto val="1"/>
        <c:lblAlgn val="ctr"/>
        <c:lblOffset val="100"/>
        <c:noMultiLvlLbl val="0"/>
      </c:catAx>
      <c:valAx>
        <c:axId val="12676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7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DEGRE</a:t>
            </a:r>
            <a:r>
              <a:rPr lang="en-US" sz="1600" b="1" baseline="0"/>
              <a:t> D'ORGANISATION CRT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'[Analyse qualitative CRT.xlsx]Analyse qualitative CRT'!$A$34:$A$36</c:f>
              <c:strCache>
                <c:ptCount val="3"/>
                <c:pt idx="0">
                  <c:v>Coordination régionale</c:v>
                </c:pt>
                <c:pt idx="1">
                  <c:v>Contrat  avec la Région</c:v>
                </c:pt>
                <c:pt idx="2">
                  <c:v>Plan stratégique </c:v>
                </c:pt>
              </c:strCache>
            </c:strRef>
          </c:cat>
          <c:val>
            <c:numRef>
              <c:f>'[Analyse qualitative CRT.xlsx]Analyse qualitative CRT'!$B$34:$B$36</c:f>
              <c:numCache>
                <c:formatCode>0%</c:formatCode>
                <c:ptCount val="3"/>
                <c:pt idx="0">
                  <c:v>0.55102040816326525</c:v>
                </c:pt>
                <c:pt idx="1">
                  <c:v>0.65306122448979587</c:v>
                </c:pt>
                <c:pt idx="2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4-42C8-8230-F36E52206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817792"/>
        <c:axId val="126819328"/>
      </c:barChart>
      <c:catAx>
        <c:axId val="12681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819328"/>
        <c:crosses val="autoZero"/>
        <c:auto val="1"/>
        <c:lblAlgn val="ctr"/>
        <c:lblOffset val="100"/>
        <c:noMultiLvlLbl val="0"/>
      </c:catAx>
      <c:valAx>
        <c:axId val="12681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81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2239"/>
            <a:ext cx="2945659" cy="4928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62239"/>
            <a:ext cx="2945659" cy="4928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8188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5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28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28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 travail sur les structures labellisées s’est basé sur deux enquêtes réalisées sur les données quantitatives</a:t>
            </a:r>
            <a:r>
              <a:rPr lang="fr-FR" baseline="0" dirty="0"/>
              <a:t> (financières) dont vous avez eu les résultats l’an dernier à la JIR 8, et sur les données qualitatives sur 3 ans afin d’étudier les évolutions possibles de ces structures en lien avec le nouveau paysage de l’écosystème , notamment avec l’apparition de nouvelles structures issues du PIA, la fusion des régions, la loi Notre, etc.. Et qui sont confrontées à de nouveaux modes de financements (Europe, PIA…).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8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Ce travail sur les structures labellisées s’est basé sur deux enquêtes réalisées sur les données quantitatives</a:t>
            </a:r>
            <a:r>
              <a:rPr lang="fr-FR" baseline="0" dirty="0"/>
              <a:t> (financières) dont vous avez eu les résultats l’an dernier à la JIR 8, et sur les données qualitatives sur 3 ans afin d’étudier les évolutions possibles de ces structures en lien avec le nouveau paysage de l’écosystème , notamment avec l’apparition de nouvelles structures issues du PIA, la fusion des régions, la loi Notre, etc.. Et qui sont confrontées à de nouveaux modes de financements (Europe, PIA…).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8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3" y="6356350"/>
            <a:ext cx="110014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2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93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4888" y="123283"/>
            <a:ext cx="7772400" cy="1470025"/>
          </a:xfrm>
        </p:spPr>
        <p:txBody>
          <a:bodyPr/>
          <a:lstStyle>
            <a:lvl1pPr>
              <a:defRPr>
                <a:solidFill>
                  <a:srgbClr val="68009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4887" y="1623596"/>
            <a:ext cx="7791911" cy="14724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3" y="6356350"/>
            <a:ext cx="1177905" cy="365125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fld id="{48256713-2158-094B-817D-F789E8273871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83145" y="6305548"/>
            <a:ext cx="50205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1B8ED9"/>
                </a:solidFill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TITRE DE LA PRÉSENTATION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9851" y="6356350"/>
            <a:ext cx="351529" cy="365125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95350" y="4107391"/>
            <a:ext cx="7791450" cy="1579563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179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/>
            </a:lvl2pPr>
            <a:lvl3pPr marL="9128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4BD3-2E49-EC47-9F1A-078FA64F264D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753" y="364673"/>
            <a:ext cx="7772400" cy="804624"/>
          </a:xfrm>
        </p:spPr>
        <p:txBody>
          <a:bodyPr anchor="t">
            <a:normAutofit/>
          </a:bodyPr>
          <a:lstStyle>
            <a:lvl1pPr algn="l">
              <a:defRPr sz="3000" b="0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F49D-1120-E845-AFFF-B94735BC1831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146994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268288" marR="0" indent="-2682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0099"/>
              </a:buClr>
              <a:buSzTx/>
              <a:buFont typeface="Arial Italic"/>
              <a:buChar char="■"/>
              <a:tabLst/>
              <a:defRPr sz="2000"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86A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2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39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6601355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66013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1D4-F5B7-C940-9F17-25DF72DDD5EE}" type="datetime1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0AA9-425D-46B9-B034-98BB5D97E7EE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ED73-AE5A-4E1D-BFA3-62A5F7943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67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813D-21E6-4EA7-99FE-2246145986BF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185F-02A2-49DF-B076-55981B3E6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4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9292" y="1732829"/>
            <a:ext cx="6885264" cy="147002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72712" y="6305548"/>
            <a:ext cx="5229194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1B8ED9"/>
                </a:solidFill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TITRE DE LA PRÉSENTATION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285999"/>
            <a:ext cx="7411514" cy="2455333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fr-FR" dirty="0"/>
              <a:t>Contact :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2" y="6356350"/>
            <a:ext cx="1126067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72712" y="6305548"/>
            <a:ext cx="5229194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3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1B8ED9"/>
                </a:solidFill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TITRE DE LA PRÉSENTATION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47130"/>
            <a:ext cx="7881400" cy="95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9184" y="6356350"/>
            <a:ext cx="10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04040"/>
                </a:solidFill>
              </a:defRPr>
            </a:lvl1pPr>
          </a:lstStyle>
          <a:p>
            <a:fld id="{009A2C30-2C93-B946-8D9E-6F7A30099D67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6686A2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5635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017_MEN_SUP_horiz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5" r:id="rId2"/>
    <p:sldLayoutId id="2147483666" r:id="rId3"/>
    <p:sldLayoutId id="2147483674" r:id="rId4"/>
    <p:sldLayoutId id="2147483672" r:id="rId5"/>
    <p:sldLayoutId id="2147483675" r:id="rId6"/>
    <p:sldLayoutId id="2147483677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009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009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009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6" y="1690154"/>
            <a:ext cx="8046514" cy="153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5212" y="6356350"/>
            <a:ext cx="1134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04040"/>
                </a:solidFill>
              </a:defRPr>
            </a:lvl1pPr>
          </a:lstStyle>
          <a:p>
            <a:fld id="{4C098446-3314-F64E-A24D-604395D5308F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5635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6686A2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pic>
        <p:nvPicPr>
          <p:cNvPr id="13" name="Image 12" descr="2017_MEN_SUP_horiz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76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5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009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05103" y="274638"/>
            <a:ext cx="77816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05102" y="1844041"/>
            <a:ext cx="7781697" cy="149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5213" y="6356350"/>
            <a:ext cx="1177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2B6B-A055-F241-9590-C04F011D4AA8}" type="datetime1">
              <a:rPr lang="fr-FR" smtClean="0"/>
              <a:t>07/11/2019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5635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7" y="6146185"/>
            <a:ext cx="5178217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0099"/>
                </a:solidFill>
              </a:rPr>
              <a:t>DGRI</a:t>
            </a:r>
            <a:br>
              <a:rPr lang="fr-FR" dirty="0">
                <a:solidFill>
                  <a:srgbClr val="6686A2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pic>
        <p:nvPicPr>
          <p:cNvPr id="14" name="Image 13" descr="2017_MEN_SUP_hori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5" y="6188693"/>
            <a:ext cx="1779510" cy="4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0099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fr.wikipedia.org/wiki/Dange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0207" y="573579"/>
            <a:ext cx="7767093" cy="26292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Restitution du groupe de travail NATIONAL sur les structures labellisées CRT / CDT / PFT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0207" y="3815541"/>
            <a:ext cx="7596190" cy="77031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Résultats des données qualitatives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95212" y="6356350"/>
            <a:ext cx="1342060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3422" y="6356350"/>
            <a:ext cx="403878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67C9D5BB-B2F2-4212-9D7B-0CFCC47D961E}"/>
              </a:ext>
            </a:extLst>
          </p:cNvPr>
          <p:cNvSpPr/>
          <p:nvPr/>
        </p:nvSpPr>
        <p:spPr>
          <a:xfrm>
            <a:off x="2012304" y="1708203"/>
            <a:ext cx="6073256" cy="633231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479DB8D-755B-444D-BC97-1BC45CDE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147130"/>
            <a:ext cx="8068634" cy="952473"/>
          </a:xfrm>
        </p:spPr>
        <p:txBody>
          <a:bodyPr>
            <a:normAutofit fontScale="90000"/>
          </a:bodyPr>
          <a:lstStyle/>
          <a:p>
            <a:r>
              <a:rPr lang="fr-FR" dirty="0"/>
              <a:t>METHODOLOGIE d’Analyse globale des comportements : carte d’identité qualitative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FF504-0809-483D-82FF-ED1FBF44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4BD3-2E49-EC47-9F1A-078FA64F264D}" type="datetime1">
              <a:rPr lang="fr-FR" smtClean="0"/>
              <a:t>07/11/2019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40E72-5006-41AC-B7E2-C5158A3F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10</a:t>
            </a:fld>
            <a:endParaRPr lang="fr-FR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3591F282-01B9-402B-A067-31183DC02E33}"/>
              </a:ext>
            </a:extLst>
          </p:cNvPr>
          <p:cNvGrpSpPr/>
          <p:nvPr/>
        </p:nvGrpSpPr>
        <p:grpSpPr>
          <a:xfrm>
            <a:off x="409303" y="1532137"/>
            <a:ext cx="7839460" cy="4677073"/>
            <a:chOff x="-752500" y="457200"/>
            <a:chExt cx="9929838" cy="5764213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C318DD71-C75F-4909-AE88-98E4013C2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35075" y="457200"/>
              <a:ext cx="4763" cy="57642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157F9681-4D22-416D-A0D3-990F5C832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600" y="5832475"/>
              <a:ext cx="8472488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10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C9E1682-82BC-47FD-8C7F-9B8524A19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4700" y="5864225"/>
              <a:ext cx="782638" cy="32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latin typeface="+mn-lt"/>
                  <a:sym typeface="Symbol" panose="05050102010706020507" pitchFamily="18" charset="2"/>
                </a:rPr>
                <a:t>Score</a:t>
              </a:r>
              <a:endParaRPr lang="en-GB" altLang="fr-FR" sz="1000" b="1" dirty="0">
                <a:latin typeface="+mn-lt"/>
                <a:sym typeface="Symbol" panose="05050102010706020507" pitchFamily="18" charset="2"/>
              </a:endParaRP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314B665-E105-41B9-8B18-F9F8FFC2638A}"/>
                </a:ext>
              </a:extLst>
            </p:cNvPr>
            <p:cNvCxnSpPr/>
            <p:nvPr/>
          </p:nvCxnSpPr>
          <p:spPr>
            <a:xfrm>
              <a:off x="1235075" y="735013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866A63B-C599-46DF-BED3-A00361C4C719}"/>
                </a:ext>
              </a:extLst>
            </p:cNvPr>
            <p:cNvCxnSpPr/>
            <p:nvPr/>
          </p:nvCxnSpPr>
          <p:spPr>
            <a:xfrm>
              <a:off x="1239838" y="903288"/>
              <a:ext cx="77200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5323988E-C2A1-4725-911F-B2A5AE77DF89}"/>
                </a:ext>
              </a:extLst>
            </p:cNvPr>
            <p:cNvCxnSpPr/>
            <p:nvPr/>
          </p:nvCxnSpPr>
          <p:spPr>
            <a:xfrm>
              <a:off x="1235075" y="1050925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92CEC63-4A17-4D6B-A456-2C0CAC829768}"/>
                </a:ext>
              </a:extLst>
            </p:cNvPr>
            <p:cNvCxnSpPr/>
            <p:nvPr/>
          </p:nvCxnSpPr>
          <p:spPr>
            <a:xfrm>
              <a:off x="1235075" y="1198563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675CD8A-2B4B-431B-BB5D-5B14F5BC3920}"/>
                </a:ext>
              </a:extLst>
            </p:cNvPr>
            <p:cNvCxnSpPr/>
            <p:nvPr/>
          </p:nvCxnSpPr>
          <p:spPr>
            <a:xfrm>
              <a:off x="1235075" y="1355725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E66E73A-58A4-4BA7-BDAD-49A47807AC96}"/>
                </a:ext>
              </a:extLst>
            </p:cNvPr>
            <p:cNvCxnSpPr/>
            <p:nvPr/>
          </p:nvCxnSpPr>
          <p:spPr>
            <a:xfrm>
              <a:off x="1235075" y="1503363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ABF41D0E-86A1-4B43-9AD2-29CF32694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38" y="594862"/>
              <a:ext cx="520700" cy="102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800" b="1" dirty="0">
                  <a:latin typeface="+mn-lt"/>
                  <a:sym typeface="Symbol" panose="05050102010706020507" pitchFamily="18" charset="2"/>
                </a:rPr>
                <a:t>RCEP</a:t>
              </a:r>
            </a:p>
            <a:p>
              <a:pPr eaLnBrk="1" hangingPunct="1"/>
              <a:r>
                <a:rPr lang="fr-FR" altLang="fr-FR" sz="800" b="1" dirty="0">
                  <a:latin typeface="+mn-lt"/>
                  <a:sym typeface="Symbol" panose="05050102010706020507" pitchFamily="18" charset="2"/>
                </a:rPr>
                <a:t>RCPE</a:t>
              </a:r>
            </a:p>
            <a:p>
              <a:pPr eaLnBrk="1" hangingPunct="1"/>
              <a:r>
                <a:rPr lang="fr-FR" altLang="fr-FR" sz="800" b="1" dirty="0">
                  <a:latin typeface="+mn-lt"/>
                  <a:sym typeface="Symbol" panose="05050102010706020507" pitchFamily="18" charset="2"/>
                </a:rPr>
                <a:t>RECP</a:t>
              </a:r>
            </a:p>
            <a:p>
              <a:pPr eaLnBrk="1" hangingPunct="1"/>
              <a:r>
                <a:rPr lang="fr-FR" altLang="fr-FR" sz="800" b="1" dirty="0">
                  <a:latin typeface="+mn-lt"/>
                  <a:sym typeface="Symbol" panose="05050102010706020507" pitchFamily="18" charset="2"/>
                </a:rPr>
                <a:t>REPC</a:t>
              </a:r>
            </a:p>
            <a:p>
              <a:pPr eaLnBrk="1" hangingPunct="1"/>
              <a:r>
                <a:rPr lang="fr-FR" altLang="fr-FR" sz="800" b="1" dirty="0">
                  <a:latin typeface="+mn-lt"/>
                  <a:sym typeface="Symbol" panose="05050102010706020507" pitchFamily="18" charset="2"/>
                </a:rPr>
                <a:t>RPCE</a:t>
              </a:r>
            </a:p>
            <a:p>
              <a:pPr eaLnBrk="1" hangingPunct="1"/>
              <a:r>
                <a:rPr lang="fr-FR" altLang="fr-FR" sz="800" b="1" dirty="0">
                  <a:latin typeface="+mn-lt"/>
                  <a:sym typeface="Symbol" panose="05050102010706020507" pitchFamily="18" charset="2"/>
                </a:rPr>
                <a:t>RPEC</a:t>
              </a:r>
              <a:endParaRPr lang="en-GB" altLang="fr-FR" sz="800" b="1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0529DC61-9BB0-47F8-A280-A22809885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52500" y="822325"/>
              <a:ext cx="1592289" cy="32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latin typeface="+mn-lt"/>
                  <a:sym typeface="Symbol" panose="05050102010706020507" pitchFamily="18" charset="2"/>
                </a:rPr>
                <a:t>Bande « R »</a:t>
              </a:r>
              <a:endParaRPr lang="en-GB" altLang="fr-FR" sz="1000" b="1" dirty="0">
                <a:latin typeface="+mn-lt"/>
                <a:sym typeface="Symbol" panose="05050102010706020507" pitchFamily="18" charset="2"/>
              </a:endParaRP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A60369A-EB02-46AE-B79A-3779F16226A9}"/>
                </a:ext>
              </a:extLst>
            </p:cNvPr>
            <p:cNvCxnSpPr/>
            <p:nvPr/>
          </p:nvCxnSpPr>
          <p:spPr>
            <a:xfrm>
              <a:off x="1235075" y="2008188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3B80332-1D2C-4168-90D7-C1658538FC83}"/>
                </a:ext>
              </a:extLst>
            </p:cNvPr>
            <p:cNvCxnSpPr/>
            <p:nvPr/>
          </p:nvCxnSpPr>
          <p:spPr>
            <a:xfrm>
              <a:off x="1239838" y="2160588"/>
              <a:ext cx="77200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6025DBB4-4043-4B74-B702-56A6579E0C7C}"/>
                </a:ext>
              </a:extLst>
            </p:cNvPr>
            <p:cNvCxnSpPr/>
            <p:nvPr/>
          </p:nvCxnSpPr>
          <p:spPr>
            <a:xfrm>
              <a:off x="1239838" y="2333625"/>
              <a:ext cx="77200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12E1BE1-BB0D-4515-98E0-D75017D333DE}"/>
                </a:ext>
              </a:extLst>
            </p:cNvPr>
            <p:cNvCxnSpPr/>
            <p:nvPr/>
          </p:nvCxnSpPr>
          <p:spPr>
            <a:xfrm>
              <a:off x="1235075" y="2495550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36E62DB-BE0A-48C6-B942-07731CA4F6FA}"/>
                </a:ext>
              </a:extLst>
            </p:cNvPr>
            <p:cNvCxnSpPr/>
            <p:nvPr/>
          </p:nvCxnSpPr>
          <p:spPr>
            <a:xfrm>
              <a:off x="1239838" y="2647950"/>
              <a:ext cx="77200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87A211B2-CA45-4E1D-B19E-7DD3089C3217}"/>
                </a:ext>
              </a:extLst>
            </p:cNvPr>
            <p:cNvCxnSpPr/>
            <p:nvPr/>
          </p:nvCxnSpPr>
          <p:spPr>
            <a:xfrm>
              <a:off x="1235075" y="2806700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6FFE51F8-BE40-4DD8-8E07-036D72922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38" y="1898650"/>
              <a:ext cx="520700" cy="86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CREP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CRPE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CERP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CEPR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CPRE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CPER</a:t>
              </a:r>
              <a:endParaRPr lang="en-GB" altLang="fr-FR" sz="600" b="1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6FC52831-294C-48E1-A371-2E14448E1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52499" y="2125663"/>
              <a:ext cx="1592287" cy="32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latin typeface="+mn-lt"/>
                  <a:sym typeface="Symbol" panose="05050102010706020507" pitchFamily="18" charset="2"/>
                </a:rPr>
                <a:t>Bande « C »</a:t>
              </a:r>
              <a:endParaRPr lang="en-GB" altLang="fr-FR" sz="1000" b="1" dirty="0">
                <a:latin typeface="+mn-lt"/>
                <a:sym typeface="Symbol" panose="05050102010706020507" pitchFamily="18" charset="2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CE21F170-E399-431F-8F8C-D9198A1F4261}"/>
                </a:ext>
              </a:extLst>
            </p:cNvPr>
            <p:cNvCxnSpPr/>
            <p:nvPr/>
          </p:nvCxnSpPr>
          <p:spPr>
            <a:xfrm>
              <a:off x="1235075" y="3341688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3903E9AA-A0B5-4168-80BE-494B4B1B46C7}"/>
                </a:ext>
              </a:extLst>
            </p:cNvPr>
            <p:cNvCxnSpPr/>
            <p:nvPr/>
          </p:nvCxnSpPr>
          <p:spPr>
            <a:xfrm>
              <a:off x="1239838" y="3494088"/>
              <a:ext cx="77200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573F22EC-341F-44C1-9164-01868A5D46C1}"/>
                </a:ext>
              </a:extLst>
            </p:cNvPr>
            <p:cNvCxnSpPr/>
            <p:nvPr/>
          </p:nvCxnSpPr>
          <p:spPr>
            <a:xfrm>
              <a:off x="1239838" y="3657600"/>
              <a:ext cx="77200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F9F094B-F8CD-4156-A27D-A42C0144400A}"/>
                </a:ext>
              </a:extLst>
            </p:cNvPr>
            <p:cNvCxnSpPr/>
            <p:nvPr/>
          </p:nvCxnSpPr>
          <p:spPr>
            <a:xfrm>
              <a:off x="1235075" y="3810000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D0B94CAD-8E9D-4D8E-AB2D-D02CACF7FEDB}"/>
                </a:ext>
              </a:extLst>
            </p:cNvPr>
            <p:cNvCxnSpPr/>
            <p:nvPr/>
          </p:nvCxnSpPr>
          <p:spPr>
            <a:xfrm>
              <a:off x="1239838" y="3973513"/>
              <a:ext cx="77200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39158F7-8AD3-4F31-8809-4BB2DC7EB1AB}"/>
                </a:ext>
              </a:extLst>
            </p:cNvPr>
            <p:cNvCxnSpPr/>
            <p:nvPr/>
          </p:nvCxnSpPr>
          <p:spPr>
            <a:xfrm>
              <a:off x="1235075" y="4125913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5A77BB0B-1FF5-4411-9737-D2363F0F3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50" y="3244850"/>
              <a:ext cx="519113" cy="86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ERCP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ERPC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ECRP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ECPR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EPRC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EPCR</a:t>
              </a:r>
              <a:endParaRPr lang="en-GB" altLang="fr-FR" sz="600" b="1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5588E79C-BE45-493C-A94F-FFC581DAC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9275" y="3449637"/>
              <a:ext cx="1431924" cy="32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latin typeface="+mn-lt"/>
                  <a:sym typeface="Symbol" panose="05050102010706020507" pitchFamily="18" charset="2"/>
                </a:rPr>
                <a:t>Bande « E »</a:t>
              </a:r>
              <a:endParaRPr lang="en-GB" altLang="fr-FR" sz="1000" b="1" dirty="0">
                <a:latin typeface="+mn-lt"/>
                <a:sym typeface="Symbol" panose="05050102010706020507" pitchFamily="18" charset="2"/>
              </a:endParaRP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B37F23BB-271A-4013-83EF-99F26BABF0E0}"/>
                </a:ext>
              </a:extLst>
            </p:cNvPr>
            <p:cNvCxnSpPr/>
            <p:nvPr/>
          </p:nvCxnSpPr>
          <p:spPr>
            <a:xfrm>
              <a:off x="1235075" y="4708525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34D91B41-6AC8-4104-9E73-83DE2DDCC53C}"/>
                </a:ext>
              </a:extLst>
            </p:cNvPr>
            <p:cNvCxnSpPr/>
            <p:nvPr/>
          </p:nvCxnSpPr>
          <p:spPr>
            <a:xfrm>
              <a:off x="1235075" y="4860925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3160D5B-99F8-423C-94D8-27952756D86A}"/>
                </a:ext>
              </a:extLst>
            </p:cNvPr>
            <p:cNvCxnSpPr/>
            <p:nvPr/>
          </p:nvCxnSpPr>
          <p:spPr>
            <a:xfrm>
              <a:off x="1235075" y="5013325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8FE1084-20BD-4C70-8817-663C238300B5}"/>
                </a:ext>
              </a:extLst>
            </p:cNvPr>
            <p:cNvCxnSpPr/>
            <p:nvPr/>
          </p:nvCxnSpPr>
          <p:spPr>
            <a:xfrm>
              <a:off x="1235075" y="5176838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8C8623D0-29CF-4864-912A-0761E3C6E0F8}"/>
                </a:ext>
              </a:extLst>
            </p:cNvPr>
            <p:cNvCxnSpPr/>
            <p:nvPr/>
          </p:nvCxnSpPr>
          <p:spPr>
            <a:xfrm>
              <a:off x="1235075" y="5329238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F2D1A182-B0BA-46BB-867A-2009F1CF25C3}"/>
                </a:ext>
              </a:extLst>
            </p:cNvPr>
            <p:cNvCxnSpPr/>
            <p:nvPr/>
          </p:nvCxnSpPr>
          <p:spPr>
            <a:xfrm>
              <a:off x="1235075" y="5491163"/>
              <a:ext cx="7720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15503571-CF6F-4A9B-A264-EE7B765E6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50" y="4605338"/>
              <a:ext cx="519113" cy="86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PRCE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PREC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PCRE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PCER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PERC</a:t>
              </a:r>
            </a:p>
            <a:p>
              <a:pPr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PECR</a:t>
              </a:r>
              <a:endParaRPr lang="en-GB" altLang="fr-FR" sz="600" b="1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6644B446-3869-4620-8A0E-D8B0A12F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9273" y="4849813"/>
              <a:ext cx="1431923" cy="32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latin typeface="+mn-lt"/>
                  <a:sym typeface="Symbol" panose="05050102010706020507" pitchFamily="18" charset="2"/>
                </a:rPr>
                <a:t>Bande « P »</a:t>
              </a:r>
              <a:endParaRPr lang="en-GB" altLang="fr-FR" sz="1000" b="1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C9E1C605-842D-49AB-82A3-0805B76E9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5" y="5864225"/>
              <a:ext cx="787400" cy="30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900" b="1" dirty="0">
                  <a:latin typeface="+mn-lt"/>
                  <a:sym typeface="Symbol" panose="05050102010706020507" pitchFamily="18" charset="2"/>
                </a:rPr>
                <a:t>1 2 3 </a:t>
              </a:r>
              <a:endParaRPr lang="en-GB" altLang="fr-FR" sz="900" b="1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6B9AB98D-31F3-482A-95C5-47CEE98D5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8912" y="5861052"/>
              <a:ext cx="777875" cy="246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600" b="1">
                  <a:latin typeface="+mn-lt"/>
                  <a:sym typeface="Symbol" panose="05050102010706020507" pitchFamily="18" charset="2"/>
                </a:rPr>
                <a:t>38 39 40</a:t>
              </a:r>
              <a:endParaRPr lang="en-GB" altLang="fr-FR" sz="600" b="1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9F12AA8F-0252-4C22-A8FF-66ECF58D1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5770565"/>
              <a:ext cx="787400" cy="30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900" b="1" dirty="0">
                  <a:latin typeface="+mn-lt"/>
                  <a:sym typeface="Symbol" panose="05050102010706020507" pitchFamily="18" charset="2"/>
                </a:rPr>
                <a:t>… … …</a:t>
              </a:r>
              <a:endParaRPr lang="en-GB" altLang="fr-FR" sz="900" b="1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48" name="Rectangle 81">
              <a:extLst>
                <a:ext uri="{FF2B5EF4-FFF2-40B4-BE49-F238E27FC236}">
                  <a16:creationId xmlns:a16="http://schemas.microsoft.com/office/drawing/2014/main" id="{D88E82AB-7586-48FE-898F-239D7EEAF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1295233"/>
              <a:ext cx="104775" cy="1047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 sz="1400">
                <a:latin typeface="+mn-lt"/>
              </a:endParaRPr>
            </a:p>
          </p:txBody>
        </p:sp>
        <p:sp>
          <p:nvSpPr>
            <p:cNvPr id="49" name="Rectangle 7">
              <a:extLst>
                <a:ext uri="{FF2B5EF4-FFF2-40B4-BE49-F238E27FC236}">
                  <a16:creationId xmlns:a16="http://schemas.microsoft.com/office/drawing/2014/main" id="{6EB7B617-47FF-4D56-87C8-193DA9C9F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74" y="5822950"/>
              <a:ext cx="447675" cy="30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9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sym typeface="Symbol" panose="05050102010706020507" pitchFamily="18" charset="2"/>
                </a:rPr>
                <a:t>16</a:t>
              </a:r>
              <a:endParaRPr lang="en-GB" altLang="fr-FR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anose="05050102010706020507" pitchFamily="18" charset="2"/>
              </a:endParaRPr>
            </a:p>
          </p:txBody>
        </p:sp>
      </p:grpSp>
      <p:sp>
        <p:nvSpPr>
          <p:cNvPr id="52" name="Ellipse 51">
            <a:extLst>
              <a:ext uri="{FF2B5EF4-FFF2-40B4-BE49-F238E27FC236}">
                <a16:creationId xmlns:a16="http://schemas.microsoft.com/office/drawing/2014/main" id="{8C12499E-785C-4BB9-B343-9644DA325049}"/>
              </a:ext>
            </a:extLst>
          </p:cNvPr>
          <p:cNvSpPr/>
          <p:nvPr/>
        </p:nvSpPr>
        <p:spPr>
          <a:xfrm>
            <a:off x="3590403" y="2104668"/>
            <a:ext cx="458340" cy="3849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906B2E2-47A6-4265-8B76-B63B021CA65A}"/>
              </a:ext>
            </a:extLst>
          </p:cNvPr>
          <p:cNvCxnSpPr>
            <a:stCxn id="52" idx="2"/>
            <a:endCxn id="55" idx="0"/>
          </p:cNvCxnSpPr>
          <p:nvPr/>
        </p:nvCxnSpPr>
        <p:spPr>
          <a:xfrm flipH="1">
            <a:off x="1263575" y="2297130"/>
            <a:ext cx="2326828" cy="171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7CE14CAD-4C7D-4301-BE9F-7687ABE0A386}"/>
              </a:ext>
            </a:extLst>
          </p:cNvPr>
          <p:cNvSpPr txBox="1"/>
          <p:nvPr/>
        </p:nvSpPr>
        <p:spPr>
          <a:xfrm flipH="1">
            <a:off x="89494" y="2468162"/>
            <a:ext cx="234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puis P puis C puis E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02948B85-8E3D-493B-9011-907FF31D5205}"/>
              </a:ext>
            </a:extLst>
          </p:cNvPr>
          <p:cNvCxnSpPr>
            <a:stCxn id="52" idx="4"/>
            <a:endCxn id="49" idx="0"/>
          </p:cNvCxnSpPr>
          <p:nvPr/>
        </p:nvCxnSpPr>
        <p:spPr>
          <a:xfrm>
            <a:off x="3819573" y="2489592"/>
            <a:ext cx="0" cy="3396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3EB3DDA8-4799-4701-A3B7-A3ED43D4BA09}"/>
              </a:ext>
            </a:extLst>
          </p:cNvPr>
          <p:cNvSpPr txBox="1"/>
          <p:nvPr/>
        </p:nvSpPr>
        <p:spPr>
          <a:xfrm>
            <a:off x="3097735" y="6215569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R+P+C+E = 16</a:t>
            </a:r>
          </a:p>
        </p:txBody>
      </p:sp>
      <p:sp>
        <p:nvSpPr>
          <p:cNvPr id="59" name="Accolade fermante 58">
            <a:extLst>
              <a:ext uri="{FF2B5EF4-FFF2-40B4-BE49-F238E27FC236}">
                <a16:creationId xmlns:a16="http://schemas.microsoft.com/office/drawing/2014/main" id="{E88EC9AF-F10B-49BB-9454-F386CB60A18A}"/>
              </a:ext>
            </a:extLst>
          </p:cNvPr>
          <p:cNvSpPr/>
          <p:nvPr/>
        </p:nvSpPr>
        <p:spPr>
          <a:xfrm rot="16200000">
            <a:off x="3721274" y="5562791"/>
            <a:ext cx="194129" cy="117920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BC1600DA-8AD7-4BB9-B53A-488F97BF4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7" t="4663" r="19393"/>
          <a:stretch/>
        </p:blipFill>
        <p:spPr>
          <a:xfrm>
            <a:off x="5557911" y="4813245"/>
            <a:ext cx="1243242" cy="103700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F2DEF9D9-4D7D-4C96-BC4C-FC932846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01" r="28048" b="7809"/>
          <a:stretch/>
        </p:blipFill>
        <p:spPr>
          <a:xfrm>
            <a:off x="7266944" y="2402616"/>
            <a:ext cx="889688" cy="114249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71B31193-A76D-4027-B1BE-8C583BE50B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01" t="4533" r="28299" b="8240"/>
          <a:stretch/>
        </p:blipFill>
        <p:spPr>
          <a:xfrm>
            <a:off x="6466201" y="3466309"/>
            <a:ext cx="848537" cy="103700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AC035AA6-FB51-4AC3-9435-61D60A0935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01" r="28299" b="7809"/>
          <a:stretch/>
        </p:blipFill>
        <p:spPr>
          <a:xfrm>
            <a:off x="5291424" y="1356510"/>
            <a:ext cx="916401" cy="11836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BABA16E-B04C-45A4-BB52-446613FFFFA1}"/>
              </a:ext>
            </a:extLst>
          </p:cNvPr>
          <p:cNvSpPr/>
          <p:nvPr/>
        </p:nvSpPr>
        <p:spPr>
          <a:xfrm>
            <a:off x="2019824" y="2695334"/>
            <a:ext cx="6140764" cy="595263"/>
          </a:xfrm>
          <a:prstGeom prst="rect">
            <a:avLst/>
          </a:prstGeom>
          <a:solidFill>
            <a:schemeClr val="accent3">
              <a:alpha val="2902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2562BF-7B5E-4529-8757-2D1C2BA5A4E0}"/>
              </a:ext>
            </a:extLst>
          </p:cNvPr>
          <p:cNvSpPr/>
          <p:nvPr/>
        </p:nvSpPr>
        <p:spPr>
          <a:xfrm>
            <a:off x="2019824" y="3821354"/>
            <a:ext cx="6065736" cy="565429"/>
          </a:xfrm>
          <a:prstGeom prst="rect">
            <a:avLst/>
          </a:prstGeom>
          <a:solidFill>
            <a:schemeClr val="accent6">
              <a:alpha val="2902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CF3061-3E05-4661-8AFD-F256C669CCB7}"/>
              </a:ext>
            </a:extLst>
          </p:cNvPr>
          <p:cNvSpPr/>
          <p:nvPr/>
        </p:nvSpPr>
        <p:spPr>
          <a:xfrm>
            <a:off x="2019825" y="4990239"/>
            <a:ext cx="5937770" cy="553442"/>
          </a:xfrm>
          <a:prstGeom prst="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33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des réponses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163C10-C829-446E-8067-F2B365D3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11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88C1887-03DE-47D0-9A05-A0BB53E1516B}"/>
              </a:ext>
            </a:extLst>
          </p:cNvPr>
          <p:cNvGrpSpPr/>
          <p:nvPr/>
        </p:nvGrpSpPr>
        <p:grpSpPr>
          <a:xfrm>
            <a:off x="901619" y="1284175"/>
            <a:ext cx="5650886" cy="5437300"/>
            <a:chOff x="1733021" y="1284175"/>
            <a:chExt cx="5643419" cy="5583382"/>
          </a:xfrm>
        </p:grpSpPr>
        <p:pic>
          <p:nvPicPr>
            <p:cNvPr id="1026" name="Picture 2" descr="Résultat de recherche d'images pour &quot;carte france&quot;">
              <a:extLst>
                <a:ext uri="{FF2B5EF4-FFF2-40B4-BE49-F238E27FC236}">
                  <a16:creationId xmlns:a16="http://schemas.microsoft.com/office/drawing/2014/main" id="{56EC3F26-EA92-4384-B637-08285D485A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" r="6927" b="11830"/>
            <a:stretch/>
          </p:blipFill>
          <p:spPr bwMode="auto">
            <a:xfrm>
              <a:off x="1733021" y="1284175"/>
              <a:ext cx="5643419" cy="558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99618C-AFEF-400B-B9E6-66D0620DFBB7}"/>
                </a:ext>
              </a:extLst>
            </p:cNvPr>
            <p:cNvSpPr/>
            <p:nvPr/>
          </p:nvSpPr>
          <p:spPr>
            <a:xfrm>
              <a:off x="5396991" y="6468674"/>
              <a:ext cx="812311" cy="161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60277BF-FDB5-41CE-8EFD-C02E95DFBCB5}"/>
              </a:ext>
            </a:extLst>
          </p:cNvPr>
          <p:cNvGrpSpPr/>
          <p:nvPr/>
        </p:nvGrpSpPr>
        <p:grpSpPr>
          <a:xfrm>
            <a:off x="3347134" y="5441145"/>
            <a:ext cx="557079" cy="547357"/>
            <a:chOff x="7036602" y="2863273"/>
            <a:chExt cx="556343" cy="562063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6CF9165F-0967-4082-A386-8995B362D9E6}"/>
                </a:ext>
              </a:extLst>
            </p:cNvPr>
            <p:cNvGrpSpPr/>
            <p:nvPr/>
          </p:nvGrpSpPr>
          <p:grpSpPr>
            <a:xfrm>
              <a:off x="7075708" y="2863273"/>
              <a:ext cx="461818" cy="498763"/>
              <a:chOff x="7075708" y="2863273"/>
              <a:chExt cx="461818" cy="498763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753D87C3-C156-4A23-91FF-DC41B154805B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78B8617F-14ED-4A87-A54B-06C653382156}"/>
                  </a:ext>
                </a:extLst>
              </p:cNvPr>
              <p:cNvCxnSpPr>
                <a:cxnSpLocks/>
                <a:stCxn id="9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BDF56BBF-A345-4A3A-B057-2A77FA63B4C9}"/>
                  </a:ext>
                </a:extLst>
              </p:cNvPr>
              <p:cNvCxnSpPr>
                <a:cxnSpLocks/>
                <a:endCxn id="9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6CECF1BC-ABDE-4D05-95FB-42E75D9D17B6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8BE30FE-1052-4D48-8EB5-7C38A6C4B260}"/>
                </a:ext>
              </a:extLst>
            </p:cNvPr>
            <p:cNvSpPr txBox="1"/>
            <p:nvPr/>
          </p:nvSpPr>
          <p:spPr>
            <a:xfrm>
              <a:off x="7036602" y="289688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7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02A227B-49FB-4319-B805-3F1B65D8D8B6}"/>
                </a:ext>
              </a:extLst>
            </p:cNvPr>
            <p:cNvSpPr txBox="1"/>
            <p:nvPr/>
          </p:nvSpPr>
          <p:spPr>
            <a:xfrm>
              <a:off x="7166218" y="308678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369C340-C463-4BE4-9F58-33349807CD13}"/>
                </a:ext>
              </a:extLst>
            </p:cNvPr>
            <p:cNvSpPr txBox="1"/>
            <p:nvPr/>
          </p:nvSpPr>
          <p:spPr>
            <a:xfrm>
              <a:off x="7304083" y="288007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9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81CAF8B-B4CE-4315-895D-4331296AD3D0}"/>
              </a:ext>
            </a:extLst>
          </p:cNvPr>
          <p:cNvGrpSpPr/>
          <p:nvPr/>
        </p:nvGrpSpPr>
        <p:grpSpPr>
          <a:xfrm>
            <a:off x="5348476" y="5312497"/>
            <a:ext cx="557079" cy="547357"/>
            <a:chOff x="7732612" y="3658455"/>
            <a:chExt cx="556343" cy="562063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46F8EA39-31D8-4253-A122-D235F042B154}"/>
                </a:ext>
              </a:extLst>
            </p:cNvPr>
            <p:cNvGrpSpPr/>
            <p:nvPr/>
          </p:nvGrpSpPr>
          <p:grpSpPr>
            <a:xfrm>
              <a:off x="7771718" y="3658455"/>
              <a:ext cx="461818" cy="498763"/>
              <a:chOff x="7075708" y="2863273"/>
              <a:chExt cx="461818" cy="498763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76E24AB8-1284-4FA7-9ACB-2DAAB0311A86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AA37E472-F33D-4EC8-A404-7E50AF06CFC0}"/>
                  </a:ext>
                </a:extLst>
              </p:cNvPr>
              <p:cNvCxnSpPr>
                <a:cxnSpLocks/>
                <a:stCxn id="34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0655A2C-C45A-42DA-A308-10F9F14A0C38}"/>
                  </a:ext>
                </a:extLst>
              </p:cNvPr>
              <p:cNvCxnSpPr>
                <a:cxnSpLocks/>
                <a:endCxn id="34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426C367B-96EC-43E2-9644-1115ED0CBDA6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9D1596D-FA7A-492F-94AA-3AC32F4CEE27}"/>
                </a:ext>
              </a:extLst>
            </p:cNvPr>
            <p:cNvSpPr txBox="1"/>
            <p:nvPr/>
          </p:nvSpPr>
          <p:spPr>
            <a:xfrm>
              <a:off x="7732612" y="367261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154EA79C-8441-471C-A894-8EEF327055B4}"/>
                </a:ext>
              </a:extLst>
            </p:cNvPr>
            <p:cNvSpPr txBox="1"/>
            <p:nvPr/>
          </p:nvSpPr>
          <p:spPr>
            <a:xfrm>
              <a:off x="7862228" y="38819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B630D26-A59D-4A07-A682-402C5E67F501}"/>
                </a:ext>
              </a:extLst>
            </p:cNvPr>
            <p:cNvSpPr txBox="1"/>
            <p:nvPr/>
          </p:nvSpPr>
          <p:spPr>
            <a:xfrm>
              <a:off x="8000093" y="367525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33BD5BC-66DA-49CA-831C-36907A370FFB}"/>
              </a:ext>
            </a:extLst>
          </p:cNvPr>
          <p:cNvGrpSpPr/>
          <p:nvPr/>
        </p:nvGrpSpPr>
        <p:grpSpPr>
          <a:xfrm>
            <a:off x="550328" y="1564127"/>
            <a:ext cx="461818" cy="498763"/>
            <a:chOff x="7075708" y="2863273"/>
            <a:chExt cx="461818" cy="498763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CE6412A1-0638-44B6-871B-79D72A7D2C7F}"/>
                </a:ext>
              </a:extLst>
            </p:cNvPr>
            <p:cNvSpPr/>
            <p:nvPr/>
          </p:nvSpPr>
          <p:spPr>
            <a:xfrm>
              <a:off x="7075708" y="2863273"/>
              <a:ext cx="461818" cy="49876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9C9FDD1-7F54-4253-87E6-E7B3B68B4983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 flipV="1">
              <a:off x="7143340" y="3112656"/>
              <a:ext cx="164112" cy="17633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39673A2C-EC0E-4565-94D9-0AE1671C673C}"/>
                </a:ext>
              </a:extLst>
            </p:cNvPr>
            <p:cNvCxnSpPr>
              <a:cxnSpLocks/>
              <a:endCxn id="42" idx="5"/>
            </p:cNvCxnSpPr>
            <p:nvPr/>
          </p:nvCxnSpPr>
          <p:spPr>
            <a:xfrm>
              <a:off x="7307452" y="3112654"/>
              <a:ext cx="162442" cy="17634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F76E7DE0-E091-42C6-9B38-5F3FD260DD19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 flipV="1">
              <a:off x="7306617" y="2863273"/>
              <a:ext cx="836" cy="24938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A68787A6-E0EF-4244-9FF7-A4E415F505FA}"/>
              </a:ext>
            </a:extLst>
          </p:cNvPr>
          <p:cNvSpPr txBox="1"/>
          <p:nvPr/>
        </p:nvSpPr>
        <p:spPr>
          <a:xfrm>
            <a:off x="89329" y="1552398"/>
            <a:ext cx="503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CRT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C4CBC52-CE62-41C2-A2CC-09750A035730}"/>
              </a:ext>
            </a:extLst>
          </p:cNvPr>
          <p:cNvSpPr txBox="1"/>
          <p:nvPr/>
        </p:nvSpPr>
        <p:spPr>
          <a:xfrm>
            <a:off x="546707" y="2141207"/>
            <a:ext cx="517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CDT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43A97EA-DE7A-44BB-8F37-5D34093F060C}"/>
              </a:ext>
            </a:extLst>
          </p:cNvPr>
          <p:cNvSpPr txBox="1"/>
          <p:nvPr/>
        </p:nvSpPr>
        <p:spPr>
          <a:xfrm>
            <a:off x="1041367" y="1563124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PFT</a:t>
            </a:r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9F604770-3B75-4D35-A9DF-8A6663CD2E2E}"/>
              </a:ext>
            </a:extLst>
          </p:cNvPr>
          <p:cNvGrpSpPr/>
          <p:nvPr/>
        </p:nvGrpSpPr>
        <p:grpSpPr>
          <a:xfrm>
            <a:off x="4893274" y="2487854"/>
            <a:ext cx="600370" cy="485714"/>
            <a:chOff x="7377638" y="2275211"/>
            <a:chExt cx="599577" cy="498763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5E416AEC-AB3C-4D9A-A87D-EBC8BD71DAFF}"/>
                </a:ext>
              </a:extLst>
            </p:cNvPr>
            <p:cNvGrpSpPr/>
            <p:nvPr/>
          </p:nvGrpSpPr>
          <p:grpSpPr>
            <a:xfrm>
              <a:off x="7459978" y="2275211"/>
              <a:ext cx="461818" cy="498763"/>
              <a:chOff x="7075708" y="2863273"/>
              <a:chExt cx="461818" cy="498763"/>
            </a:xfrm>
          </p:grpSpPr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32CC9DDF-867D-4368-A4B1-3C5AA8C24B41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EB4B8A99-B1EA-4B71-82E5-43217EC707FA}"/>
                  </a:ext>
                </a:extLst>
              </p:cNvPr>
              <p:cNvCxnSpPr>
                <a:cxnSpLocks/>
                <a:stCxn id="50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19A2514E-7BF2-41A3-B9A8-8A0995549214}"/>
                  </a:ext>
                </a:extLst>
              </p:cNvPr>
              <p:cNvCxnSpPr>
                <a:cxnSpLocks/>
                <a:endCxn id="50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E6D621E9-CE53-4126-8BDC-9B8B7C43D828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1ED2B2C-61D9-41F3-BA6B-A98418E3F855}"/>
                </a:ext>
              </a:extLst>
            </p:cNvPr>
            <p:cNvSpPr txBox="1"/>
            <p:nvPr/>
          </p:nvSpPr>
          <p:spPr>
            <a:xfrm>
              <a:off x="7377638" y="228987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12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EE0F915-ECC4-474A-9303-51A3E0357F96}"/>
                </a:ext>
              </a:extLst>
            </p:cNvPr>
            <p:cNvSpPr txBox="1"/>
            <p:nvPr/>
          </p:nvSpPr>
          <p:spPr>
            <a:xfrm>
              <a:off x="7688353" y="22920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5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DEF8D70-607B-4CE1-9741-7F2DA09C2D8F}"/>
              </a:ext>
            </a:extLst>
          </p:cNvPr>
          <p:cNvGrpSpPr/>
          <p:nvPr/>
        </p:nvGrpSpPr>
        <p:grpSpPr>
          <a:xfrm>
            <a:off x="2724215" y="2355071"/>
            <a:ext cx="557079" cy="485714"/>
            <a:chOff x="7573272" y="3722193"/>
            <a:chExt cx="556343" cy="498763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F67EF8C3-2979-4B7D-944E-5679E577EB92}"/>
                </a:ext>
              </a:extLst>
            </p:cNvPr>
            <p:cNvGrpSpPr/>
            <p:nvPr/>
          </p:nvGrpSpPr>
          <p:grpSpPr>
            <a:xfrm>
              <a:off x="7622274" y="3722193"/>
              <a:ext cx="461818" cy="498763"/>
              <a:chOff x="7075708" y="2863273"/>
              <a:chExt cx="461818" cy="498763"/>
            </a:xfrm>
          </p:grpSpPr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F982A44E-77F2-4CAD-8BB3-C14A448578F0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C0B5B322-0B15-4B13-8604-59159CE16E57}"/>
                  </a:ext>
                </a:extLst>
              </p:cNvPr>
              <p:cNvCxnSpPr>
                <a:cxnSpLocks/>
                <a:stCxn id="59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B560D653-4BD6-483C-ADE9-451EA2168C03}"/>
                  </a:ext>
                </a:extLst>
              </p:cNvPr>
              <p:cNvCxnSpPr>
                <a:cxnSpLocks/>
                <a:endCxn id="59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C287BF45-D1EC-4794-84AA-EE52DE5F6332}"/>
                  </a:ext>
                </a:extLst>
              </p:cNvPr>
              <p:cNvCxnSpPr>
                <a:cxnSpLocks/>
                <a:endCxn id="59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30B43AA-72E2-4B38-B14D-73FB925C4785}"/>
                </a:ext>
              </a:extLst>
            </p:cNvPr>
            <p:cNvSpPr txBox="1"/>
            <p:nvPr/>
          </p:nvSpPr>
          <p:spPr>
            <a:xfrm>
              <a:off x="7573272" y="37638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6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42D257BE-C3FB-4429-AB8A-9ACCFB0F6AB4}"/>
                </a:ext>
              </a:extLst>
            </p:cNvPr>
            <p:cNvSpPr txBox="1"/>
            <p:nvPr/>
          </p:nvSpPr>
          <p:spPr>
            <a:xfrm>
              <a:off x="7840753" y="374702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FEEEC35C-19EF-4F81-A239-35E9F699617B}"/>
              </a:ext>
            </a:extLst>
          </p:cNvPr>
          <p:cNvGrpSpPr/>
          <p:nvPr/>
        </p:nvGrpSpPr>
        <p:grpSpPr>
          <a:xfrm>
            <a:off x="2677975" y="4437707"/>
            <a:ext cx="603320" cy="547357"/>
            <a:chOff x="7450899" y="4028971"/>
            <a:chExt cx="602523" cy="562063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09A5266-5BC2-47E6-90FE-55C8FAF61FD8}"/>
                </a:ext>
              </a:extLst>
            </p:cNvPr>
            <p:cNvGrpSpPr/>
            <p:nvPr/>
          </p:nvGrpSpPr>
          <p:grpSpPr>
            <a:xfrm>
              <a:off x="7536185" y="4028971"/>
              <a:ext cx="461818" cy="498763"/>
              <a:chOff x="7075708" y="2863273"/>
              <a:chExt cx="461818" cy="498763"/>
            </a:xfrm>
          </p:grpSpPr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A479566A-A6C4-4DCC-9EAB-DA240F14D3B9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9C883CE8-422A-4833-91B7-632B4EC8CD4B}"/>
                  </a:ext>
                </a:extLst>
              </p:cNvPr>
              <p:cNvCxnSpPr>
                <a:cxnSpLocks/>
                <a:stCxn id="68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7AB442C9-A909-435C-A7B8-85DBB74A1DB6}"/>
                  </a:ext>
                </a:extLst>
              </p:cNvPr>
              <p:cNvCxnSpPr>
                <a:cxnSpLocks/>
                <a:endCxn id="68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02C87D03-D4E5-46CE-9CB8-57076E5E713E}"/>
                  </a:ext>
                </a:extLst>
              </p:cNvPr>
              <p:cNvCxnSpPr>
                <a:cxnSpLocks/>
                <a:endCxn id="68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9508CA23-D9F3-4E3E-BE4B-AEAF480DD198}"/>
                </a:ext>
              </a:extLst>
            </p:cNvPr>
            <p:cNvSpPr txBox="1"/>
            <p:nvPr/>
          </p:nvSpPr>
          <p:spPr>
            <a:xfrm>
              <a:off x="7450899" y="406257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16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886CBE30-767D-43ED-A768-3DD6C1D9F255}"/>
                </a:ext>
              </a:extLst>
            </p:cNvPr>
            <p:cNvSpPr txBox="1"/>
            <p:nvPr/>
          </p:nvSpPr>
          <p:spPr>
            <a:xfrm>
              <a:off x="7626695" y="425248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35091AB8-5881-44A6-B14A-F80079231F53}"/>
                </a:ext>
              </a:extLst>
            </p:cNvPr>
            <p:cNvSpPr txBox="1"/>
            <p:nvPr/>
          </p:nvSpPr>
          <p:spPr>
            <a:xfrm>
              <a:off x="7764560" y="404577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6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499A4FFC-B9BC-457B-9859-0962B2A7E9A5}"/>
              </a:ext>
            </a:extLst>
          </p:cNvPr>
          <p:cNvGrpSpPr/>
          <p:nvPr/>
        </p:nvGrpSpPr>
        <p:grpSpPr>
          <a:xfrm>
            <a:off x="1619282" y="2858627"/>
            <a:ext cx="542864" cy="547357"/>
            <a:chOff x="7711137" y="3590404"/>
            <a:chExt cx="542147" cy="562063"/>
          </a:xfrm>
        </p:grpSpPr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C8DB04DA-E827-41BF-979B-BA27B30F7849}"/>
                </a:ext>
              </a:extLst>
            </p:cNvPr>
            <p:cNvGrpSpPr/>
            <p:nvPr/>
          </p:nvGrpSpPr>
          <p:grpSpPr>
            <a:xfrm>
              <a:off x="7750243" y="3590404"/>
              <a:ext cx="461818" cy="498763"/>
              <a:chOff x="7075708" y="2863273"/>
              <a:chExt cx="461818" cy="498763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6B9800B4-8BAC-45F5-992A-AE279961C014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390BC357-E97D-40FB-A57B-076CEFA659DD}"/>
                  </a:ext>
                </a:extLst>
              </p:cNvPr>
              <p:cNvCxnSpPr>
                <a:cxnSpLocks/>
                <a:stCxn id="77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92DCB7F1-EEF4-4043-8D89-9C8E5B90918D}"/>
                  </a:ext>
                </a:extLst>
              </p:cNvPr>
              <p:cNvCxnSpPr>
                <a:cxnSpLocks/>
                <a:endCxn id="77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>
                <a:extLst>
                  <a:ext uri="{FF2B5EF4-FFF2-40B4-BE49-F238E27FC236}">
                    <a16:creationId xmlns:a16="http://schemas.microsoft.com/office/drawing/2014/main" id="{B715C40E-8A3B-46C6-BE77-A929C4281520}"/>
                  </a:ext>
                </a:extLst>
              </p:cNvPr>
              <p:cNvCxnSpPr>
                <a:cxnSpLocks/>
                <a:endCxn id="77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38E71C8-714A-4A1E-A4A4-423D812A9E3F}"/>
                </a:ext>
              </a:extLst>
            </p:cNvPr>
            <p:cNvSpPr txBox="1"/>
            <p:nvPr/>
          </p:nvSpPr>
          <p:spPr>
            <a:xfrm>
              <a:off x="7711137" y="36240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6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4B26C77A-1C10-4319-A36C-7F47F5B09DFA}"/>
                </a:ext>
              </a:extLst>
            </p:cNvPr>
            <p:cNvSpPr txBox="1"/>
            <p:nvPr/>
          </p:nvSpPr>
          <p:spPr>
            <a:xfrm>
              <a:off x="7840753" y="381391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BA60EA69-C994-4863-B209-3CEC00838F27}"/>
                </a:ext>
              </a:extLst>
            </p:cNvPr>
            <p:cNvSpPr txBox="1"/>
            <p:nvPr/>
          </p:nvSpPr>
          <p:spPr>
            <a:xfrm>
              <a:off x="7964422" y="361715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</a:t>
              </a: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988A2919-2EA8-4E57-83DB-49F9C09E5D49}"/>
              </a:ext>
            </a:extLst>
          </p:cNvPr>
          <p:cNvGrpSpPr/>
          <p:nvPr/>
        </p:nvGrpSpPr>
        <p:grpSpPr>
          <a:xfrm>
            <a:off x="2397995" y="3152621"/>
            <a:ext cx="557079" cy="547357"/>
            <a:chOff x="7588087" y="3785368"/>
            <a:chExt cx="556343" cy="562063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A4A274E8-653E-4C90-B095-BD97171AE450}"/>
                </a:ext>
              </a:extLst>
            </p:cNvPr>
            <p:cNvGrpSpPr/>
            <p:nvPr/>
          </p:nvGrpSpPr>
          <p:grpSpPr>
            <a:xfrm>
              <a:off x="7627193" y="3785368"/>
              <a:ext cx="461818" cy="498763"/>
              <a:chOff x="7075708" y="2863273"/>
              <a:chExt cx="461818" cy="498763"/>
            </a:xfrm>
          </p:grpSpPr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id="{1810912A-24FA-445F-95B3-2689D4710BCD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0EE576AE-89B6-4B8F-8078-8D4CC2B0BF9A}"/>
                  </a:ext>
                </a:extLst>
              </p:cNvPr>
              <p:cNvCxnSpPr>
                <a:cxnSpLocks/>
                <a:stCxn id="86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F9423FF4-E29E-4F37-8BB6-26455DA5C810}"/>
                  </a:ext>
                </a:extLst>
              </p:cNvPr>
              <p:cNvCxnSpPr>
                <a:cxnSpLocks/>
                <a:endCxn id="86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496B44D1-EC9B-47E4-97CD-3801885FD49A}"/>
                  </a:ext>
                </a:extLst>
              </p:cNvPr>
              <p:cNvCxnSpPr>
                <a:cxnSpLocks/>
                <a:endCxn id="86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D6FD1D61-A679-4A1A-9B7A-1F8D16E3725D}"/>
                </a:ext>
              </a:extLst>
            </p:cNvPr>
            <p:cNvSpPr txBox="1"/>
            <p:nvPr/>
          </p:nvSpPr>
          <p:spPr>
            <a:xfrm>
              <a:off x="7588087" y="381897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CC25FD6F-7B14-4FC3-AF77-302A174EDF19}"/>
                </a:ext>
              </a:extLst>
            </p:cNvPr>
            <p:cNvSpPr txBox="1"/>
            <p:nvPr/>
          </p:nvSpPr>
          <p:spPr>
            <a:xfrm>
              <a:off x="7717703" y="400887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669D12A0-50BB-49FA-AA8B-F0EE121DBF0D}"/>
                </a:ext>
              </a:extLst>
            </p:cNvPr>
            <p:cNvSpPr txBox="1"/>
            <p:nvPr/>
          </p:nvSpPr>
          <p:spPr>
            <a:xfrm>
              <a:off x="7855568" y="3802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2D594B4F-0A03-4B00-981D-BED873D3F26B}"/>
              </a:ext>
            </a:extLst>
          </p:cNvPr>
          <p:cNvGrpSpPr/>
          <p:nvPr/>
        </p:nvGrpSpPr>
        <p:grpSpPr>
          <a:xfrm>
            <a:off x="4577223" y="3428230"/>
            <a:ext cx="557079" cy="567622"/>
            <a:chOff x="7611458" y="3535987"/>
            <a:chExt cx="556343" cy="582872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79C81315-4B12-4B34-B9B3-20A4482CCD91}"/>
                </a:ext>
              </a:extLst>
            </p:cNvPr>
            <p:cNvGrpSpPr/>
            <p:nvPr/>
          </p:nvGrpSpPr>
          <p:grpSpPr>
            <a:xfrm>
              <a:off x="7650564" y="3535987"/>
              <a:ext cx="461818" cy="498763"/>
              <a:chOff x="7075708" y="2863273"/>
              <a:chExt cx="461818" cy="498763"/>
            </a:xfrm>
          </p:grpSpPr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6DEC7E49-F8B1-4573-ACE2-254B0B29C516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EF38C5A9-1C89-4E44-8382-7DF7D1206C54}"/>
                  </a:ext>
                </a:extLst>
              </p:cNvPr>
              <p:cNvCxnSpPr>
                <a:cxnSpLocks/>
                <a:stCxn id="95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CBC9481B-4815-4DD7-9FAA-6B83B591C19E}"/>
                  </a:ext>
                </a:extLst>
              </p:cNvPr>
              <p:cNvCxnSpPr>
                <a:cxnSpLocks/>
                <a:endCxn id="95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2F3144EF-7AB0-4641-B358-748680C1F6DF}"/>
                  </a:ext>
                </a:extLst>
              </p:cNvPr>
              <p:cNvCxnSpPr>
                <a:cxnSpLocks/>
                <a:endCxn id="95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29A4910C-880F-4016-B221-D0A7C92BA195}"/>
                </a:ext>
              </a:extLst>
            </p:cNvPr>
            <p:cNvSpPr txBox="1"/>
            <p:nvPr/>
          </p:nvSpPr>
          <p:spPr>
            <a:xfrm>
              <a:off x="7611458" y="356959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4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E8337AB4-25D7-4280-8771-FD6740DAD4DB}"/>
                </a:ext>
              </a:extLst>
            </p:cNvPr>
            <p:cNvSpPr txBox="1"/>
            <p:nvPr/>
          </p:nvSpPr>
          <p:spPr>
            <a:xfrm>
              <a:off x="7741074" y="3780305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600" dirty="0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AB508EAF-5C39-4414-B295-51520A7B99B2}"/>
                </a:ext>
              </a:extLst>
            </p:cNvPr>
            <p:cNvSpPr txBox="1"/>
            <p:nvPr/>
          </p:nvSpPr>
          <p:spPr>
            <a:xfrm>
              <a:off x="7878939" y="355279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8</a:t>
              </a:r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7606B15C-3685-4CA8-BB26-B21B996C1F12}"/>
              </a:ext>
            </a:extLst>
          </p:cNvPr>
          <p:cNvGrpSpPr/>
          <p:nvPr/>
        </p:nvGrpSpPr>
        <p:grpSpPr>
          <a:xfrm>
            <a:off x="4662375" y="4395654"/>
            <a:ext cx="557079" cy="567622"/>
            <a:chOff x="7611458" y="3535987"/>
            <a:chExt cx="556343" cy="582872"/>
          </a:xfrm>
        </p:grpSpPr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356EB05B-5E00-4A0F-B648-064A74BA6380}"/>
                </a:ext>
              </a:extLst>
            </p:cNvPr>
            <p:cNvGrpSpPr/>
            <p:nvPr/>
          </p:nvGrpSpPr>
          <p:grpSpPr>
            <a:xfrm>
              <a:off x="7650564" y="3535987"/>
              <a:ext cx="461818" cy="498763"/>
              <a:chOff x="7075708" y="2863273"/>
              <a:chExt cx="461818" cy="498763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2844AE2-A8BE-4C00-A403-55DD9870A52A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19" name="Connecteur droit 118">
                <a:extLst>
                  <a:ext uri="{FF2B5EF4-FFF2-40B4-BE49-F238E27FC236}">
                    <a16:creationId xmlns:a16="http://schemas.microsoft.com/office/drawing/2014/main" id="{DC091EBC-F79D-4B09-B202-D91975BD3ABB}"/>
                  </a:ext>
                </a:extLst>
              </p:cNvPr>
              <p:cNvCxnSpPr>
                <a:cxnSpLocks/>
                <a:stCxn id="118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>
                <a:extLst>
                  <a:ext uri="{FF2B5EF4-FFF2-40B4-BE49-F238E27FC236}">
                    <a16:creationId xmlns:a16="http://schemas.microsoft.com/office/drawing/2014/main" id="{8203D962-41CD-4FDA-B2F9-3E41BC3D3839}"/>
                  </a:ext>
                </a:extLst>
              </p:cNvPr>
              <p:cNvCxnSpPr>
                <a:cxnSpLocks/>
                <a:endCxn id="118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E70B14D5-B3D0-4BF2-91BD-0DD9FC0AC78C}"/>
                  </a:ext>
                </a:extLst>
              </p:cNvPr>
              <p:cNvCxnSpPr>
                <a:cxnSpLocks/>
                <a:endCxn id="118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2A791C69-7B0F-48E9-A2AE-DCD3FD5CF8E8}"/>
                </a:ext>
              </a:extLst>
            </p:cNvPr>
            <p:cNvSpPr txBox="1"/>
            <p:nvPr/>
          </p:nvSpPr>
          <p:spPr>
            <a:xfrm>
              <a:off x="7611458" y="3569595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600" dirty="0"/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698C83FC-BD8C-4690-A251-A3A911912323}"/>
                </a:ext>
              </a:extLst>
            </p:cNvPr>
            <p:cNvSpPr txBox="1"/>
            <p:nvPr/>
          </p:nvSpPr>
          <p:spPr>
            <a:xfrm>
              <a:off x="7741074" y="3780305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600" dirty="0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BF501F99-EC0A-4E1F-AF22-3D75AEBA3290}"/>
                </a:ext>
              </a:extLst>
            </p:cNvPr>
            <p:cNvSpPr txBox="1"/>
            <p:nvPr/>
          </p:nvSpPr>
          <p:spPr>
            <a:xfrm>
              <a:off x="7878939" y="355279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</a:t>
              </a:r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EFF99906-A728-4E6A-B030-8D576D0D5BAA}"/>
              </a:ext>
            </a:extLst>
          </p:cNvPr>
          <p:cNvGrpSpPr/>
          <p:nvPr/>
        </p:nvGrpSpPr>
        <p:grpSpPr>
          <a:xfrm>
            <a:off x="3785305" y="1820434"/>
            <a:ext cx="557079" cy="567622"/>
            <a:chOff x="7611458" y="3535987"/>
            <a:chExt cx="556343" cy="582872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370D2E05-BB40-421A-8348-766168D0271B}"/>
                </a:ext>
              </a:extLst>
            </p:cNvPr>
            <p:cNvGrpSpPr/>
            <p:nvPr/>
          </p:nvGrpSpPr>
          <p:grpSpPr>
            <a:xfrm>
              <a:off x="7650564" y="3535987"/>
              <a:ext cx="461818" cy="498763"/>
              <a:chOff x="7075708" y="2863273"/>
              <a:chExt cx="461818" cy="498763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08E5EA63-3D9A-46DE-B116-359E12CAD560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1B39D0C7-B6C6-4581-A4C3-113C1F9B1C1D}"/>
                  </a:ext>
                </a:extLst>
              </p:cNvPr>
              <p:cNvCxnSpPr>
                <a:cxnSpLocks/>
                <a:stCxn id="127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>
                <a:extLst>
                  <a:ext uri="{FF2B5EF4-FFF2-40B4-BE49-F238E27FC236}">
                    <a16:creationId xmlns:a16="http://schemas.microsoft.com/office/drawing/2014/main" id="{AAB35C8C-8829-4981-92D0-87C94951759F}"/>
                  </a:ext>
                </a:extLst>
              </p:cNvPr>
              <p:cNvCxnSpPr>
                <a:cxnSpLocks/>
                <a:endCxn id="127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>
                <a:extLst>
                  <a:ext uri="{FF2B5EF4-FFF2-40B4-BE49-F238E27FC236}">
                    <a16:creationId xmlns:a16="http://schemas.microsoft.com/office/drawing/2014/main" id="{01590DFE-9B9D-413A-AF0B-6C20AECE8D54}"/>
                  </a:ext>
                </a:extLst>
              </p:cNvPr>
              <p:cNvCxnSpPr>
                <a:cxnSpLocks/>
                <a:endCxn id="127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BAFF3A37-8662-40E2-A5B4-0A1F39C086F3}"/>
                </a:ext>
              </a:extLst>
            </p:cNvPr>
            <p:cNvSpPr txBox="1"/>
            <p:nvPr/>
          </p:nvSpPr>
          <p:spPr>
            <a:xfrm>
              <a:off x="7611458" y="356959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6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544E4BAB-3C21-454A-A532-87D519A71654}"/>
                </a:ext>
              </a:extLst>
            </p:cNvPr>
            <p:cNvSpPr txBox="1"/>
            <p:nvPr/>
          </p:nvSpPr>
          <p:spPr>
            <a:xfrm>
              <a:off x="7741074" y="378030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414A278E-98A6-45D6-A3F3-D6149F977C7C}"/>
                </a:ext>
              </a:extLst>
            </p:cNvPr>
            <p:cNvSpPr txBox="1"/>
            <p:nvPr/>
          </p:nvSpPr>
          <p:spPr>
            <a:xfrm>
              <a:off x="7878939" y="355279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</a:t>
              </a:r>
            </a:p>
          </p:txBody>
        </p:sp>
      </p:grpSp>
      <p:pic>
        <p:nvPicPr>
          <p:cNvPr id="103" name="Image 102">
            <a:extLst>
              <a:ext uri="{FF2B5EF4-FFF2-40B4-BE49-F238E27FC236}">
                <a16:creationId xmlns:a16="http://schemas.microsoft.com/office/drawing/2014/main" id="{F34F436F-0F03-48ED-9AC9-87DB6E0C6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32" y="3867926"/>
            <a:ext cx="1134437" cy="1023185"/>
          </a:xfrm>
          <a:prstGeom prst="rect">
            <a:avLst/>
          </a:prstGeom>
        </p:spPr>
      </p:pic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2E8ABEC1-3608-4B92-8EA3-A90980D9C4A7}"/>
              </a:ext>
            </a:extLst>
          </p:cNvPr>
          <p:cNvGrpSpPr/>
          <p:nvPr/>
        </p:nvGrpSpPr>
        <p:grpSpPr>
          <a:xfrm>
            <a:off x="532447" y="4050964"/>
            <a:ext cx="500924" cy="582872"/>
            <a:chOff x="7611458" y="3535987"/>
            <a:chExt cx="500924" cy="582872"/>
          </a:xfrm>
        </p:grpSpPr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03E30BC5-B177-4397-9A84-93136D4D49C5}"/>
                </a:ext>
              </a:extLst>
            </p:cNvPr>
            <p:cNvGrpSpPr/>
            <p:nvPr/>
          </p:nvGrpSpPr>
          <p:grpSpPr>
            <a:xfrm>
              <a:off x="7650564" y="3535987"/>
              <a:ext cx="461818" cy="498763"/>
              <a:chOff x="7075708" y="2863273"/>
              <a:chExt cx="461818" cy="498763"/>
            </a:xfrm>
          </p:grpSpPr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B15BFF42-0E5D-4B59-ABF3-8FE86FD68700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10" name="Connecteur droit 109">
                <a:extLst>
                  <a:ext uri="{FF2B5EF4-FFF2-40B4-BE49-F238E27FC236}">
                    <a16:creationId xmlns:a16="http://schemas.microsoft.com/office/drawing/2014/main" id="{A1EF1B24-42B7-4663-A68C-21652F0E81C0}"/>
                  </a:ext>
                </a:extLst>
              </p:cNvPr>
              <p:cNvCxnSpPr>
                <a:cxnSpLocks/>
                <a:stCxn id="109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0CB6797C-9B91-4A66-8EB4-E4B31B947BA0}"/>
                  </a:ext>
                </a:extLst>
              </p:cNvPr>
              <p:cNvCxnSpPr>
                <a:cxnSpLocks/>
                <a:endCxn id="109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021C7CAF-C5B2-400D-AA48-7A50F4ACE011}"/>
                  </a:ext>
                </a:extLst>
              </p:cNvPr>
              <p:cNvCxnSpPr>
                <a:cxnSpLocks/>
                <a:endCxn id="109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879F2E4B-E18E-4F3D-9034-09882CF5204E}"/>
                </a:ext>
              </a:extLst>
            </p:cNvPr>
            <p:cNvSpPr txBox="1"/>
            <p:nvPr/>
          </p:nvSpPr>
          <p:spPr>
            <a:xfrm>
              <a:off x="7611458" y="356959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351EBF97-000A-42D9-B3CA-BA45FB743E31}"/>
                </a:ext>
              </a:extLst>
            </p:cNvPr>
            <p:cNvSpPr txBox="1"/>
            <p:nvPr/>
          </p:nvSpPr>
          <p:spPr>
            <a:xfrm>
              <a:off x="7741074" y="3780305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600" dirty="0"/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7CBCCECA-11D4-4979-868C-952C34E8782E}"/>
                </a:ext>
              </a:extLst>
            </p:cNvPr>
            <p:cNvSpPr txBox="1"/>
            <p:nvPr/>
          </p:nvSpPr>
          <p:spPr>
            <a:xfrm>
              <a:off x="7878939" y="3552791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600" dirty="0"/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C1BF9441-321C-44C0-B6BC-5F2ECEA3A24C}"/>
              </a:ext>
            </a:extLst>
          </p:cNvPr>
          <p:cNvGrpSpPr/>
          <p:nvPr/>
        </p:nvGrpSpPr>
        <p:grpSpPr>
          <a:xfrm>
            <a:off x="3690644" y="2532301"/>
            <a:ext cx="462429" cy="485714"/>
            <a:chOff x="7075708" y="2863273"/>
            <a:chExt cx="461818" cy="498763"/>
          </a:xfrm>
        </p:grpSpPr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2FE9484A-3CF2-4505-AFEE-6B09752379D5}"/>
                </a:ext>
              </a:extLst>
            </p:cNvPr>
            <p:cNvSpPr/>
            <p:nvPr/>
          </p:nvSpPr>
          <p:spPr>
            <a:xfrm>
              <a:off x="7075708" y="2863273"/>
              <a:ext cx="461818" cy="49876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E1905807-768B-49B8-BF56-B18853512BA3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 flipV="1">
              <a:off x="7143340" y="3112656"/>
              <a:ext cx="164112" cy="17633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E358DE41-2418-4538-937D-AE23DD0B773E}"/>
                </a:ext>
              </a:extLst>
            </p:cNvPr>
            <p:cNvCxnSpPr>
              <a:cxnSpLocks/>
              <a:endCxn id="137" idx="5"/>
            </p:cNvCxnSpPr>
            <p:nvPr/>
          </p:nvCxnSpPr>
          <p:spPr>
            <a:xfrm>
              <a:off x="7307452" y="3112654"/>
              <a:ext cx="162442" cy="17634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2924E22B-CFFC-473F-90D3-D5C5E02EC377}"/>
                </a:ext>
              </a:extLst>
            </p:cNvPr>
            <p:cNvCxnSpPr>
              <a:cxnSpLocks/>
              <a:endCxn id="137" idx="0"/>
            </p:cNvCxnSpPr>
            <p:nvPr/>
          </p:nvCxnSpPr>
          <p:spPr>
            <a:xfrm flipH="1" flipV="1">
              <a:off x="7306617" y="2863273"/>
              <a:ext cx="836" cy="24938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988A2919-2EA8-4E57-83DB-49F9C09E5D49}"/>
              </a:ext>
            </a:extLst>
          </p:cNvPr>
          <p:cNvGrpSpPr/>
          <p:nvPr/>
        </p:nvGrpSpPr>
        <p:grpSpPr>
          <a:xfrm>
            <a:off x="3373393" y="3271889"/>
            <a:ext cx="557079" cy="547357"/>
            <a:chOff x="7588087" y="3785368"/>
            <a:chExt cx="556343" cy="562063"/>
          </a:xfrm>
        </p:grpSpPr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A4A274E8-653E-4C90-B095-BD97171AE450}"/>
                </a:ext>
              </a:extLst>
            </p:cNvPr>
            <p:cNvGrpSpPr/>
            <p:nvPr/>
          </p:nvGrpSpPr>
          <p:grpSpPr>
            <a:xfrm>
              <a:off x="7627193" y="3785368"/>
              <a:ext cx="461818" cy="498763"/>
              <a:chOff x="7075708" y="2863273"/>
              <a:chExt cx="461818" cy="498763"/>
            </a:xfrm>
          </p:grpSpPr>
          <p:sp>
            <p:nvSpPr>
              <p:cNvPr id="141" name="Ellipse 140">
                <a:extLst>
                  <a:ext uri="{FF2B5EF4-FFF2-40B4-BE49-F238E27FC236}">
                    <a16:creationId xmlns:a16="http://schemas.microsoft.com/office/drawing/2014/main" id="{1810912A-24FA-445F-95B3-2689D4710BCD}"/>
                  </a:ext>
                </a:extLst>
              </p:cNvPr>
              <p:cNvSpPr/>
              <p:nvPr/>
            </p:nvSpPr>
            <p:spPr>
              <a:xfrm>
                <a:off x="7075708" y="2863273"/>
                <a:ext cx="461818" cy="498763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0EE576AE-89B6-4B8F-8078-8D4CC2B0BF9A}"/>
                  </a:ext>
                </a:extLst>
              </p:cNvPr>
              <p:cNvCxnSpPr>
                <a:cxnSpLocks/>
                <a:stCxn id="141" idx="3"/>
              </p:cNvCxnSpPr>
              <p:nvPr/>
            </p:nvCxnSpPr>
            <p:spPr>
              <a:xfrm flipV="1">
                <a:off x="7143340" y="3112656"/>
                <a:ext cx="164112" cy="17633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>
                <a:extLst>
                  <a:ext uri="{FF2B5EF4-FFF2-40B4-BE49-F238E27FC236}">
                    <a16:creationId xmlns:a16="http://schemas.microsoft.com/office/drawing/2014/main" id="{F9423FF4-E29E-4F37-8BB6-26455DA5C810}"/>
                  </a:ext>
                </a:extLst>
              </p:cNvPr>
              <p:cNvCxnSpPr>
                <a:cxnSpLocks/>
                <a:endCxn id="141" idx="5"/>
              </p:cNvCxnSpPr>
              <p:nvPr/>
            </p:nvCxnSpPr>
            <p:spPr>
              <a:xfrm>
                <a:off x="7307452" y="3112654"/>
                <a:ext cx="162442" cy="17634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>
                <a:extLst>
                  <a:ext uri="{FF2B5EF4-FFF2-40B4-BE49-F238E27FC236}">
                    <a16:creationId xmlns:a16="http://schemas.microsoft.com/office/drawing/2014/main" id="{496B44D1-EC9B-47E4-97CD-3801885FD49A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 flipH="1" flipV="1">
                <a:off x="7306617" y="2863273"/>
                <a:ext cx="836" cy="2493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D6FD1D61-A679-4A1A-9B7A-1F8D16E3725D}"/>
                </a:ext>
              </a:extLst>
            </p:cNvPr>
            <p:cNvSpPr txBox="1"/>
            <p:nvPr/>
          </p:nvSpPr>
          <p:spPr>
            <a:xfrm>
              <a:off x="7588087" y="381897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CC25FD6F-7B14-4FC3-AF77-302A174EDF19}"/>
                </a:ext>
              </a:extLst>
            </p:cNvPr>
            <p:cNvSpPr txBox="1"/>
            <p:nvPr/>
          </p:nvSpPr>
          <p:spPr>
            <a:xfrm>
              <a:off x="7717703" y="400887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669D12A0-50BB-49FA-AA8B-F0EE121DBF0D}"/>
                </a:ext>
              </a:extLst>
            </p:cNvPr>
            <p:cNvSpPr txBox="1"/>
            <p:nvPr/>
          </p:nvSpPr>
          <p:spPr>
            <a:xfrm>
              <a:off x="7855568" y="3802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</a:t>
              </a:r>
            </a:p>
          </p:txBody>
        </p:sp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84906"/>
              </p:ext>
            </p:extLst>
          </p:nvPr>
        </p:nvGraphicFramePr>
        <p:xfrm>
          <a:off x="6054075" y="3420690"/>
          <a:ext cx="3045777" cy="160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80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Total réponses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Taux de réponses</a:t>
                      </a:r>
                    </a:p>
                    <a:p>
                      <a:pPr algn="ctr"/>
                      <a:r>
                        <a:rPr lang="fr-FR" sz="11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6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6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1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1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19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48901-2EFE-4919-87B9-DAB73FDC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Ressourcement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0C690AF-5294-44FB-8569-A86DE7C17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340903"/>
              </p:ext>
            </p:extLst>
          </p:nvPr>
        </p:nvGraphicFramePr>
        <p:xfrm>
          <a:off x="4572000" y="1300294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8F1AD7A7-BDF6-40E1-BF5F-4459FB96EE1A}"/>
              </a:ext>
            </a:extLst>
          </p:cNvPr>
          <p:cNvSpPr/>
          <p:nvPr/>
        </p:nvSpPr>
        <p:spPr>
          <a:xfrm>
            <a:off x="4746100" y="1898469"/>
            <a:ext cx="278674" cy="191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94FAAC5-7FA3-47EA-8623-B317A8059A33}"/>
              </a:ext>
            </a:extLst>
          </p:cNvPr>
          <p:cNvSpPr/>
          <p:nvPr/>
        </p:nvSpPr>
        <p:spPr>
          <a:xfrm>
            <a:off x="4301963" y="2315812"/>
            <a:ext cx="278674" cy="191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0C690AF-5294-44FB-8569-A86DE7C17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356189"/>
              </p:ext>
            </p:extLst>
          </p:nvPr>
        </p:nvGraphicFramePr>
        <p:xfrm>
          <a:off x="383172" y="3870136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48CE6D0-C69F-4A47-8E62-72BA5DB38C21}"/>
              </a:ext>
            </a:extLst>
          </p:cNvPr>
          <p:cNvSpPr/>
          <p:nvPr/>
        </p:nvSpPr>
        <p:spPr>
          <a:xfrm>
            <a:off x="130553" y="4897902"/>
            <a:ext cx="278674" cy="191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5F074A78-0818-404C-AFBA-2F3405A97857}"/>
              </a:ext>
            </a:extLst>
          </p:cNvPr>
          <p:cNvSpPr/>
          <p:nvPr/>
        </p:nvSpPr>
        <p:spPr>
          <a:xfrm>
            <a:off x="666063" y="4461806"/>
            <a:ext cx="278674" cy="191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3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7EAA5-B1B6-47BF-8384-C67E2EA4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68" y="246070"/>
            <a:ext cx="7763471" cy="765572"/>
          </a:xfrm>
        </p:spPr>
        <p:txBody>
          <a:bodyPr/>
          <a:lstStyle/>
          <a:p>
            <a:pPr algn="ctr"/>
            <a:r>
              <a:rPr lang="fr-FR" dirty="0"/>
              <a:t>Relation Clients/Fournisseurs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8AD3E12-ECBD-46B9-9F4A-B2FFE8CDE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100201"/>
              </p:ext>
            </p:extLst>
          </p:nvPr>
        </p:nvGraphicFramePr>
        <p:xfrm>
          <a:off x="4624254" y="4059282"/>
          <a:ext cx="4458789" cy="257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F1A168C6-C06E-49C0-8E8F-68BA0715C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383685"/>
              </p:ext>
            </p:extLst>
          </p:nvPr>
        </p:nvGraphicFramePr>
        <p:xfrm>
          <a:off x="4624254" y="1558835"/>
          <a:ext cx="4458789" cy="245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A229D64-B7B5-4934-9F05-484B1A529CB2}"/>
              </a:ext>
            </a:extLst>
          </p:cNvPr>
          <p:cNvCxnSpPr>
            <a:cxnSpLocks/>
          </p:cNvCxnSpPr>
          <p:nvPr/>
        </p:nvCxnSpPr>
        <p:spPr>
          <a:xfrm>
            <a:off x="5086033" y="3239589"/>
            <a:ext cx="375339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662726"/>
              </p:ext>
            </p:extLst>
          </p:nvPr>
        </p:nvGraphicFramePr>
        <p:xfrm>
          <a:off x="0" y="1575129"/>
          <a:ext cx="4524375" cy="242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145989"/>
              </p:ext>
            </p:extLst>
          </p:nvPr>
        </p:nvGraphicFramePr>
        <p:xfrm>
          <a:off x="52254" y="39754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648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FCC00-B1C0-4E01-B3E4-4D3DE6BF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Relation avec l’écosystème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243E424-D13D-4491-8448-DB278AF6E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273807"/>
              </p:ext>
            </p:extLst>
          </p:nvPr>
        </p:nvGraphicFramePr>
        <p:xfrm>
          <a:off x="2771775" y="1476401"/>
          <a:ext cx="6372225" cy="251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243E424-D13D-4491-8448-DB278AF6E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200122"/>
              </p:ext>
            </p:extLst>
          </p:nvPr>
        </p:nvGraphicFramePr>
        <p:xfrm>
          <a:off x="0" y="4369976"/>
          <a:ext cx="6372225" cy="251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B8780D62-75AB-435B-BFDE-90980B193FAC}"/>
              </a:ext>
            </a:extLst>
          </p:cNvPr>
          <p:cNvSpPr/>
          <p:nvPr/>
        </p:nvSpPr>
        <p:spPr>
          <a:xfrm>
            <a:off x="2771775" y="1837509"/>
            <a:ext cx="3115219" cy="1149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13E006E-2034-4CB7-80F2-66F521D4B972}"/>
              </a:ext>
            </a:extLst>
          </p:cNvPr>
          <p:cNvSpPr/>
          <p:nvPr/>
        </p:nvSpPr>
        <p:spPr>
          <a:xfrm>
            <a:off x="0" y="4676504"/>
            <a:ext cx="2865120" cy="12714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86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FCC00-B1C0-4E01-B3E4-4D3DE6BF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Degré d’organisation et financement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713370D6-0581-45F3-987E-5B4978D82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441609"/>
              </p:ext>
            </p:extLst>
          </p:nvPr>
        </p:nvGraphicFramePr>
        <p:xfrm>
          <a:off x="124725" y="1449917"/>
          <a:ext cx="4238269" cy="228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B1E4A1B-781F-4554-A0D3-D58CF526E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497858"/>
              </p:ext>
            </p:extLst>
          </p:nvPr>
        </p:nvGraphicFramePr>
        <p:xfrm>
          <a:off x="4746183" y="1452366"/>
          <a:ext cx="4175760" cy="228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713370D6-0581-45F3-987E-5B4978D82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117124"/>
              </p:ext>
            </p:extLst>
          </p:nvPr>
        </p:nvGraphicFramePr>
        <p:xfrm>
          <a:off x="124725" y="4334390"/>
          <a:ext cx="4238269" cy="2286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B1E4A1B-781F-4554-A0D3-D58CF526E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153678"/>
              </p:ext>
            </p:extLst>
          </p:nvPr>
        </p:nvGraphicFramePr>
        <p:xfrm>
          <a:off x="4746184" y="4337520"/>
          <a:ext cx="4175759" cy="227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481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7CC91-1818-4D8B-BD07-292FED73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structures En moyenne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5D74BB-0DF6-408C-BF37-771EA900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76DA59-B877-43E1-B461-B6A5FF91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7419" y="1858061"/>
            <a:ext cx="4441370" cy="3584815"/>
            <a:chOff x="1" y="1474865"/>
            <a:chExt cx="3631474" cy="263368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BC125C3-FD06-479D-8351-BC29F46A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474865"/>
              <a:ext cx="3631474" cy="2633689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A518907-0788-4D75-A749-CF6C2DAB8D6A}"/>
                </a:ext>
              </a:extLst>
            </p:cNvPr>
            <p:cNvSpPr txBox="1"/>
            <p:nvPr/>
          </p:nvSpPr>
          <p:spPr>
            <a:xfrm>
              <a:off x="1060727" y="27770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11DCBBD-DC97-429F-ACDC-FBE839D9F442}"/>
                </a:ext>
              </a:extLst>
            </p:cNvPr>
            <p:cNvSpPr txBox="1"/>
            <p:nvPr/>
          </p:nvSpPr>
          <p:spPr>
            <a:xfrm>
              <a:off x="1638530" y="20552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AAEB3AC-DDB2-4955-AC5A-0CC19FA22338}"/>
                </a:ext>
              </a:extLst>
            </p:cNvPr>
            <p:cNvSpPr txBox="1"/>
            <p:nvPr/>
          </p:nvSpPr>
          <p:spPr>
            <a:xfrm>
              <a:off x="1625868" y="345512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A085006-4C09-42E6-9B42-DA9D279132DE}"/>
                </a:ext>
              </a:extLst>
            </p:cNvPr>
            <p:cNvSpPr txBox="1"/>
            <p:nvPr/>
          </p:nvSpPr>
          <p:spPr>
            <a:xfrm>
              <a:off x="2208082" y="277701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F7BAD3E-E7E6-47C5-BCD5-AB7B7EF7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63" y="1858060"/>
            <a:ext cx="4345459" cy="358481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81283AE-383D-439E-8577-C1108B6E8A9A}"/>
              </a:ext>
            </a:extLst>
          </p:cNvPr>
          <p:cNvSpPr txBox="1"/>
          <p:nvPr/>
        </p:nvSpPr>
        <p:spPr>
          <a:xfrm>
            <a:off x="6563447" y="2589577"/>
            <a:ext cx="335949" cy="417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EA1D92-E684-4A8A-BA22-4718B02D6DD5}"/>
              </a:ext>
            </a:extLst>
          </p:cNvPr>
          <p:cNvSpPr txBox="1"/>
          <p:nvPr/>
        </p:nvSpPr>
        <p:spPr>
          <a:xfrm>
            <a:off x="6119345" y="3625319"/>
            <a:ext cx="335949" cy="417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601C045-772D-48EC-86CC-E01D15E5808C}"/>
              </a:ext>
            </a:extLst>
          </p:cNvPr>
          <p:cNvSpPr txBox="1"/>
          <p:nvPr/>
        </p:nvSpPr>
        <p:spPr>
          <a:xfrm>
            <a:off x="7238542" y="3645260"/>
            <a:ext cx="335949" cy="417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CDD3A52-16E6-4CF2-B975-B5AE1448DE70}"/>
              </a:ext>
            </a:extLst>
          </p:cNvPr>
          <p:cNvSpPr txBox="1"/>
          <p:nvPr/>
        </p:nvSpPr>
        <p:spPr>
          <a:xfrm>
            <a:off x="6563447" y="4689305"/>
            <a:ext cx="335949" cy="417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9337" y="1858061"/>
            <a:ext cx="4319452" cy="380042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CRT - Moyenne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39670" y="1862415"/>
            <a:ext cx="4319452" cy="38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CDT - Moyenne</a:t>
            </a:r>
          </a:p>
        </p:txBody>
      </p:sp>
    </p:spTree>
    <p:extLst>
      <p:ext uri="{BB962C8B-B14F-4D97-AF65-F5344CB8AC3E}">
        <p14:creationId xmlns:p14="http://schemas.microsoft.com/office/powerpoint/2010/main" val="63615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7811B-2192-44F4-8D65-11442AE4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d’identité qualitative - CRT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82DC68-91D4-4A03-96D0-CC788DFA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0536063-B6C8-42D2-9A2A-3D8215E1BBB7}"/>
              </a:ext>
            </a:extLst>
          </p:cNvPr>
          <p:cNvGrpSpPr/>
          <p:nvPr/>
        </p:nvGrpSpPr>
        <p:grpSpPr>
          <a:xfrm>
            <a:off x="2929786" y="2515537"/>
            <a:ext cx="6108721" cy="3840813"/>
            <a:chOff x="1822439" y="2004134"/>
            <a:chExt cx="6108721" cy="384081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EB7E8F5-A5B9-4471-8B55-77475A6DE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2439" y="2004134"/>
              <a:ext cx="6108721" cy="384081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ABA2B5-1CD7-415D-B572-023645864EAD}"/>
                </a:ext>
              </a:extLst>
            </p:cNvPr>
            <p:cNvSpPr/>
            <p:nvPr/>
          </p:nvSpPr>
          <p:spPr>
            <a:xfrm>
              <a:off x="2113859" y="2491095"/>
              <a:ext cx="5645478" cy="568672"/>
            </a:xfrm>
            <a:prstGeom prst="rect">
              <a:avLst/>
            </a:prstGeom>
            <a:solidFill>
              <a:schemeClr val="accent1">
                <a:alpha val="2902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Bande 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1C2E88-6809-41CF-8FAF-B78F4B324692}"/>
                </a:ext>
              </a:extLst>
            </p:cNvPr>
            <p:cNvSpPr/>
            <p:nvPr/>
          </p:nvSpPr>
          <p:spPr>
            <a:xfrm>
              <a:off x="2113859" y="3208209"/>
              <a:ext cx="5645478" cy="568672"/>
            </a:xfrm>
            <a:prstGeom prst="rect">
              <a:avLst/>
            </a:prstGeom>
            <a:solidFill>
              <a:schemeClr val="accent3">
                <a:alpha val="2902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6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Bande 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0E3544-7771-4CF5-AABE-B741C0BC8823}"/>
                </a:ext>
              </a:extLst>
            </p:cNvPr>
            <p:cNvSpPr/>
            <p:nvPr/>
          </p:nvSpPr>
          <p:spPr>
            <a:xfrm>
              <a:off x="2113859" y="4013135"/>
              <a:ext cx="5645478" cy="469068"/>
            </a:xfrm>
            <a:prstGeom prst="rect">
              <a:avLst/>
            </a:prstGeom>
            <a:solidFill>
              <a:schemeClr val="accent6">
                <a:alpha val="2902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6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Bande 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8827B2-72BA-47E7-A02B-146AE97F80A7}"/>
                </a:ext>
              </a:extLst>
            </p:cNvPr>
            <p:cNvSpPr/>
            <p:nvPr/>
          </p:nvSpPr>
          <p:spPr>
            <a:xfrm>
              <a:off x="2113859" y="4759071"/>
              <a:ext cx="5645478" cy="535739"/>
            </a:xfrm>
            <a:prstGeom prst="rect">
              <a:avLst/>
            </a:prstGeom>
            <a:solidFill>
              <a:srgbClr val="FFFF00">
                <a:alpha val="2902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Bande PP</a:t>
              </a:r>
            </a:p>
          </p:txBody>
        </p:sp>
      </p:grp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E69B2308-C5EB-491D-9557-CA977C7AC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9884"/>
              </p:ext>
            </p:extLst>
          </p:nvPr>
        </p:nvGraphicFramePr>
        <p:xfrm>
          <a:off x="124080" y="850951"/>
          <a:ext cx="2228442" cy="1320165"/>
        </p:xfrm>
        <a:graphic>
          <a:graphicData uri="http://schemas.openxmlformats.org/drawingml/2006/table">
            <a:tbl>
              <a:tblPr/>
              <a:tblGrid>
                <a:gridCol w="1114221">
                  <a:extLst>
                    <a:ext uri="{9D8B030D-6E8A-4147-A177-3AD203B41FA5}">
                      <a16:colId xmlns:a16="http://schemas.microsoft.com/office/drawing/2014/main" val="3724103763"/>
                    </a:ext>
                  </a:extLst>
                </a:gridCol>
                <a:gridCol w="1114221">
                  <a:extLst>
                    <a:ext uri="{9D8B030D-6E8A-4147-A177-3AD203B41FA5}">
                      <a16:colId xmlns:a16="http://schemas.microsoft.com/office/drawing/2014/main" val="40649846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occurrences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combinaisons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30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RP/PR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979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EP/PE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3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RE/ER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35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CP/PC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73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CE/EC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1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RC/CR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49211"/>
                  </a:ext>
                </a:extLst>
              </a:tr>
            </a:tbl>
          </a:graphicData>
        </a:graphic>
      </p:graphicFrame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ABEA0F4-1B1F-4C9A-9FAF-F95C8E1931D9}"/>
              </a:ext>
            </a:extLst>
          </p:cNvPr>
          <p:cNvCxnSpPr>
            <a:cxnSpLocks/>
          </p:cNvCxnSpPr>
          <p:nvPr/>
        </p:nvCxnSpPr>
        <p:spPr>
          <a:xfrm>
            <a:off x="6442745" y="2441196"/>
            <a:ext cx="0" cy="3621099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695F53B-C562-4170-979E-A3142B5E0D5A}"/>
              </a:ext>
            </a:extLst>
          </p:cNvPr>
          <p:cNvSpPr txBox="1"/>
          <p:nvPr/>
        </p:nvSpPr>
        <p:spPr>
          <a:xfrm>
            <a:off x="5608637" y="2130050"/>
            <a:ext cx="1689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accent1"/>
                </a:solidFill>
              </a:rPr>
              <a:t>Moyenne des CRT</a:t>
            </a:r>
          </a:p>
        </p:txBody>
      </p:sp>
      <p:sp>
        <p:nvSpPr>
          <p:cNvPr id="17" name="Accolade ouvrante 16">
            <a:extLst>
              <a:ext uri="{FF2B5EF4-FFF2-40B4-BE49-F238E27FC236}">
                <a16:creationId xmlns:a16="http://schemas.microsoft.com/office/drawing/2014/main" id="{91E8A24E-4E59-4ADC-97D8-07EB4D439CAA}"/>
              </a:ext>
            </a:extLst>
          </p:cNvPr>
          <p:cNvSpPr/>
          <p:nvPr/>
        </p:nvSpPr>
        <p:spPr>
          <a:xfrm>
            <a:off x="2437457" y="3065602"/>
            <a:ext cx="481051" cy="2755630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878FC1-587D-4DF7-BE79-BF5C5CEF7D41}"/>
              </a:ext>
            </a:extLst>
          </p:cNvPr>
          <p:cNvSpPr txBox="1"/>
          <p:nvPr/>
        </p:nvSpPr>
        <p:spPr>
          <a:xfrm rot="16200000">
            <a:off x="1988358" y="4249039"/>
            <a:ext cx="6094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ADN</a:t>
            </a:r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11A7020A-3A7D-4696-A991-6C7372EF82D1}"/>
              </a:ext>
            </a:extLst>
          </p:cNvPr>
          <p:cNvSpPr/>
          <p:nvPr/>
        </p:nvSpPr>
        <p:spPr>
          <a:xfrm rot="5400000">
            <a:off x="5976600" y="3603114"/>
            <a:ext cx="156325" cy="558065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014603D-1839-4DEB-B41C-032834BBF7F8}"/>
              </a:ext>
            </a:extLst>
          </p:cNvPr>
          <p:cNvSpPr txBox="1"/>
          <p:nvPr/>
        </p:nvSpPr>
        <p:spPr>
          <a:xfrm>
            <a:off x="5467540" y="6490282"/>
            <a:ext cx="11543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 brut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F94A32E-EA66-4632-A3FD-3B99B327518B}"/>
              </a:ext>
            </a:extLst>
          </p:cNvPr>
          <p:cNvSpPr/>
          <p:nvPr/>
        </p:nvSpPr>
        <p:spPr>
          <a:xfrm>
            <a:off x="4572000" y="4372174"/>
            <a:ext cx="2241924" cy="783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E0EFF-37FF-44C0-BC60-59899FDA4DE0}"/>
              </a:ext>
            </a:extLst>
          </p:cNvPr>
          <p:cNvSpPr/>
          <p:nvPr/>
        </p:nvSpPr>
        <p:spPr>
          <a:xfrm>
            <a:off x="41841" y="4915946"/>
            <a:ext cx="228600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bande E. faible performance: conséquence ou cause?</a:t>
            </a:r>
            <a:endParaRPr lang="fr-FR" sz="1400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C29E3BD-84BD-427B-A9DF-2C6005783350}"/>
              </a:ext>
            </a:extLst>
          </p:cNvPr>
          <p:cNvCxnSpPr>
            <a:stCxn id="13" idx="3"/>
          </p:cNvCxnSpPr>
          <p:nvPr/>
        </p:nvCxnSpPr>
        <p:spPr>
          <a:xfrm flipV="1">
            <a:off x="2327841" y="4771623"/>
            <a:ext cx="2252396" cy="405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B27736C-254F-46E6-88CD-510ADD659C72}"/>
              </a:ext>
            </a:extLst>
          </p:cNvPr>
          <p:cNvSpPr/>
          <p:nvPr/>
        </p:nvSpPr>
        <p:spPr>
          <a:xfrm>
            <a:off x="6559088" y="1318682"/>
            <a:ext cx="2286000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bande R ou PP. forte performance: conséquence ou cause?</a:t>
            </a:r>
            <a:endParaRPr lang="fr-FR" sz="14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FA6C6D9-6A85-48EC-AD93-BB50D009FE8E}"/>
              </a:ext>
            </a:extLst>
          </p:cNvPr>
          <p:cNvSpPr/>
          <p:nvPr/>
        </p:nvSpPr>
        <p:spPr>
          <a:xfrm>
            <a:off x="6358475" y="5023165"/>
            <a:ext cx="2241924" cy="783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20BCE38-3725-49F4-868F-EFBCBB756EA2}"/>
              </a:ext>
            </a:extLst>
          </p:cNvPr>
          <p:cNvSpPr/>
          <p:nvPr/>
        </p:nvSpPr>
        <p:spPr>
          <a:xfrm>
            <a:off x="6358475" y="2865652"/>
            <a:ext cx="2241924" cy="783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A5ED541-7D71-4F95-B14D-B4E6EA5EF7F2}"/>
              </a:ext>
            </a:extLst>
          </p:cNvPr>
          <p:cNvCxnSpPr>
            <a:stCxn id="27" idx="2"/>
          </p:cNvCxnSpPr>
          <p:nvPr/>
        </p:nvCxnSpPr>
        <p:spPr>
          <a:xfrm flipH="1">
            <a:off x="7479437" y="2057346"/>
            <a:ext cx="222651" cy="76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166BDA6-803B-491A-AC49-EF051E135D39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 flipH="1">
            <a:off x="7479437" y="2057346"/>
            <a:ext cx="222651" cy="29658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8454BDE-39A6-499D-A52E-8F7E188D5101}"/>
              </a:ext>
            </a:extLst>
          </p:cNvPr>
          <p:cNvSpPr txBox="1"/>
          <p:nvPr/>
        </p:nvSpPr>
        <p:spPr>
          <a:xfrm>
            <a:off x="2878629" y="1659055"/>
            <a:ext cx="272164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Performance &amp; taille non corrélées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252757B-1382-450E-838D-7EFBEEA82348}"/>
              </a:ext>
            </a:extLst>
          </p:cNvPr>
          <p:cNvSpPr txBox="1"/>
          <p:nvPr/>
        </p:nvSpPr>
        <p:spPr>
          <a:xfrm>
            <a:off x="590692" y="2322007"/>
            <a:ext cx="317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rgbClr val="7030A0"/>
                </a:solidFill>
              </a:rPr>
              <a:t>Ordre d’apparition</a:t>
            </a:r>
          </a:p>
          <a:p>
            <a:pPr algn="ctr"/>
            <a:r>
              <a:rPr lang="fr-FR" sz="1600" i="1" dirty="0">
                <a:solidFill>
                  <a:srgbClr val="7030A0"/>
                </a:solidFill>
              </a:rPr>
              <a:t>des caractéristiques les plus élevées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19F149E-6E5F-43F4-8609-D3C7032B716C}"/>
              </a:ext>
            </a:extLst>
          </p:cNvPr>
          <p:cNvSpPr txBox="1"/>
          <p:nvPr/>
        </p:nvSpPr>
        <p:spPr>
          <a:xfrm>
            <a:off x="41841" y="3881240"/>
            <a:ext cx="1396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R: Ressourcement</a:t>
            </a:r>
          </a:p>
          <a:p>
            <a:r>
              <a:rPr lang="fr-FR" sz="1100" i="1" dirty="0"/>
              <a:t>C: Contrats</a:t>
            </a:r>
          </a:p>
          <a:p>
            <a:r>
              <a:rPr lang="fr-FR" sz="1100" i="1" dirty="0"/>
              <a:t>E: Ecosystème</a:t>
            </a:r>
          </a:p>
          <a:p>
            <a:r>
              <a:rPr lang="fr-FR" sz="1100" i="1" dirty="0"/>
              <a:t>PP: Parties prenantes</a:t>
            </a: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8BFABDB3-60CC-47BB-AD4D-BC9EB8A53E87}"/>
              </a:ext>
            </a:extLst>
          </p:cNvPr>
          <p:cNvSpPr/>
          <p:nvPr/>
        </p:nvSpPr>
        <p:spPr>
          <a:xfrm>
            <a:off x="134132" y="1037825"/>
            <a:ext cx="278674" cy="191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2A388C3F-CE6F-4CA4-B516-CD5B41E72002}"/>
              </a:ext>
            </a:extLst>
          </p:cNvPr>
          <p:cNvSpPr/>
          <p:nvPr/>
        </p:nvSpPr>
        <p:spPr>
          <a:xfrm>
            <a:off x="143568" y="1229413"/>
            <a:ext cx="278674" cy="191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5265" y="3147197"/>
            <a:ext cx="117734" cy="1043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71275" y="3368355"/>
            <a:ext cx="125715" cy="1421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3270" y="3636191"/>
            <a:ext cx="121724" cy="775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8912" y="3091634"/>
            <a:ext cx="1503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1 caractéristique prédominante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98912" y="3270161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2  ou 3 caractéristiques prédominantes  </a:t>
            </a:r>
          </a:p>
          <a:p>
            <a:r>
              <a:rPr lang="fr-FR" sz="800" dirty="0"/>
              <a:t>avec le même score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98912" y="3567234"/>
            <a:ext cx="1768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2 caractéristiques avec le même score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2923811"/>
            <a:ext cx="2067345" cy="17268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>
                <a:solidFill>
                  <a:schemeClr val="tx1"/>
                </a:solidFill>
              </a:rPr>
              <a:t>Légendes :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  <a:p>
            <a:endParaRPr lang="fr-F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8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2C65E-8F64-4A23-98F4-EBB5CED8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d’identité qualitative - CDT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8D8709-0C57-4E9C-A5B9-962BCFBB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C8E0FB-D67C-44BE-92E9-D515BAE5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9958DB-EE13-466F-92E7-B1955289B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01" y="1876069"/>
            <a:ext cx="6935223" cy="4168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C6BD5D-F26F-4718-83D6-0AE5B8C9A8A2}"/>
              </a:ext>
            </a:extLst>
          </p:cNvPr>
          <p:cNvSpPr/>
          <p:nvPr/>
        </p:nvSpPr>
        <p:spPr>
          <a:xfrm>
            <a:off x="2572826" y="2588276"/>
            <a:ext cx="6110599" cy="533654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 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BC3EED-297E-49B1-97C6-A17E96E254B4}"/>
              </a:ext>
            </a:extLst>
          </p:cNvPr>
          <p:cNvSpPr/>
          <p:nvPr/>
        </p:nvSpPr>
        <p:spPr>
          <a:xfrm>
            <a:off x="2572826" y="3332971"/>
            <a:ext cx="6110599" cy="533653"/>
          </a:xfrm>
          <a:prstGeom prst="rect">
            <a:avLst/>
          </a:prstGeom>
          <a:solidFill>
            <a:schemeClr val="accent3">
              <a:alpha val="2902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 C</a:t>
            </a:r>
          </a:p>
          <a:p>
            <a:pPr algn="r"/>
            <a:endParaRPr lang="fr-FR" sz="1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208D2C-A75D-40DE-B0DB-C60B86BF6DFD}"/>
              </a:ext>
            </a:extLst>
          </p:cNvPr>
          <p:cNvSpPr/>
          <p:nvPr/>
        </p:nvSpPr>
        <p:spPr>
          <a:xfrm>
            <a:off x="2572826" y="4076789"/>
            <a:ext cx="6110599" cy="533652"/>
          </a:xfrm>
          <a:prstGeom prst="rect">
            <a:avLst/>
          </a:prstGeom>
          <a:solidFill>
            <a:schemeClr val="accent6">
              <a:alpha val="2902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 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88626-4461-468F-8503-89B65AD2A287}"/>
              </a:ext>
            </a:extLst>
          </p:cNvPr>
          <p:cNvSpPr/>
          <p:nvPr/>
        </p:nvSpPr>
        <p:spPr>
          <a:xfrm>
            <a:off x="2590243" y="4820606"/>
            <a:ext cx="6093182" cy="533652"/>
          </a:xfrm>
          <a:prstGeom prst="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 PP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4B72A30-4079-424C-BDE1-3B9DA08CAE3C}"/>
              </a:ext>
            </a:extLst>
          </p:cNvPr>
          <p:cNvCxnSpPr>
            <a:cxnSpLocks/>
          </p:cNvCxnSpPr>
          <p:nvPr/>
        </p:nvCxnSpPr>
        <p:spPr>
          <a:xfrm>
            <a:off x="6136005" y="1977290"/>
            <a:ext cx="0" cy="3621099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76CEA31-5FCE-405F-AA0D-A8C08446F946}"/>
              </a:ext>
            </a:extLst>
          </p:cNvPr>
          <p:cNvSpPr txBox="1"/>
          <p:nvPr/>
        </p:nvSpPr>
        <p:spPr>
          <a:xfrm>
            <a:off x="5284479" y="1544218"/>
            <a:ext cx="170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chemeClr val="accent1"/>
                </a:solidFill>
              </a:rPr>
              <a:t>Moyenne des CDT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E3415E-5AD2-415F-936A-126308C53947}"/>
              </a:ext>
            </a:extLst>
          </p:cNvPr>
          <p:cNvSpPr txBox="1"/>
          <p:nvPr/>
        </p:nvSpPr>
        <p:spPr>
          <a:xfrm>
            <a:off x="435429" y="1372620"/>
            <a:ext cx="169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Peu d’occurrences</a:t>
            </a:r>
          </a:p>
        </p:txBody>
      </p:sp>
      <p:pic>
        <p:nvPicPr>
          <p:cNvPr id="16" name="Image 15" descr="Une image contenant signe&#10;&#10;Description générée automatiquement">
            <a:extLst>
              <a:ext uri="{FF2B5EF4-FFF2-40B4-BE49-F238E27FC236}">
                <a16:creationId xmlns:a16="http://schemas.microsoft.com/office/drawing/2014/main" id="{6CBF812F-F954-49D2-8CBD-257841E32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708" y="1246095"/>
            <a:ext cx="384721" cy="338554"/>
          </a:xfrm>
          <a:prstGeom prst="rect">
            <a:avLst/>
          </a:prstGeom>
        </p:spPr>
      </p:pic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8010AB1B-33F1-422D-BD02-8E2AB766F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12154"/>
              </p:ext>
            </p:extLst>
          </p:nvPr>
        </p:nvGraphicFramePr>
        <p:xfrm>
          <a:off x="0" y="1876069"/>
          <a:ext cx="2042932" cy="1733550"/>
        </p:xfrm>
        <a:graphic>
          <a:graphicData uri="http://schemas.openxmlformats.org/drawingml/2006/table">
            <a:tbl>
              <a:tblPr/>
              <a:tblGrid>
                <a:gridCol w="1021466">
                  <a:extLst>
                    <a:ext uri="{9D8B030D-6E8A-4147-A177-3AD203B41FA5}">
                      <a16:colId xmlns:a16="http://schemas.microsoft.com/office/drawing/2014/main" val="3153455259"/>
                    </a:ext>
                  </a:extLst>
                </a:gridCol>
                <a:gridCol w="1021466">
                  <a:extLst>
                    <a:ext uri="{9D8B030D-6E8A-4147-A177-3AD203B41FA5}">
                      <a16:colId xmlns:a16="http://schemas.microsoft.com/office/drawing/2014/main" val="127497143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occurrences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combinaisons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4041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RP/PR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2682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EP/PE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99285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RE/ER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33917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CP/PC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5248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CE/EC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2409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RC/CR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473930"/>
                  </a:ext>
                </a:extLst>
              </a:tr>
            </a:tbl>
          </a:graphicData>
        </a:graphic>
      </p:graphicFrame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D2BA8C2-2F85-4D03-A7D1-80B56F16B0A0}"/>
              </a:ext>
            </a:extLst>
          </p:cNvPr>
          <p:cNvSpPr/>
          <p:nvPr/>
        </p:nvSpPr>
        <p:spPr>
          <a:xfrm>
            <a:off x="20238" y="2396688"/>
            <a:ext cx="278674" cy="191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2371B5AE-EC40-437A-9DCD-F7D0F48833E9}"/>
              </a:ext>
            </a:extLst>
          </p:cNvPr>
          <p:cNvSpPr/>
          <p:nvPr/>
        </p:nvSpPr>
        <p:spPr>
          <a:xfrm>
            <a:off x="20238" y="3152317"/>
            <a:ext cx="278674" cy="191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4376"/>
            <a:ext cx="22193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920BCE38-3725-49F4-868F-EFBCBB756EA2}"/>
              </a:ext>
            </a:extLst>
          </p:cNvPr>
          <p:cNvSpPr/>
          <p:nvPr/>
        </p:nvSpPr>
        <p:spPr>
          <a:xfrm>
            <a:off x="5301898" y="3866623"/>
            <a:ext cx="3543190" cy="868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828209" y="2775416"/>
            <a:ext cx="133200" cy="1319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828209" y="3032324"/>
            <a:ext cx="133200" cy="1319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4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1CF4EC6-3C18-42E4-96BB-D02F430B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premières CONCLUSIONS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9BBFA13-3EE4-4932-B9AD-D726D6BF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 Le critère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Parties prenantes</a:t>
            </a:r>
            <a:r>
              <a:rPr lang="fr-FR" dirty="0"/>
              <a:t> est important pour toutes les structures</a:t>
            </a:r>
          </a:p>
          <a:p>
            <a:pPr marL="457200" lvl="1" indent="0">
              <a:buNone/>
            </a:pPr>
            <a:r>
              <a:rPr lang="fr-FR" dirty="0">
                <a:highlight>
                  <a:srgbClr val="FFFF00"/>
                </a:highlight>
                <a:sym typeface="Symbol" panose="05050102010706020507" pitchFamily="18" charset="2"/>
              </a:rPr>
              <a:t> Importance de la mise en place d’un véritable plan d’action stratégique</a:t>
            </a:r>
            <a:endParaRPr lang="fr-FR" dirty="0">
              <a:highlight>
                <a:srgbClr val="FFFF00"/>
              </a:highlight>
            </a:endParaRPr>
          </a:p>
          <a:p>
            <a:endParaRPr lang="fr-FR" dirty="0"/>
          </a:p>
          <a:p>
            <a:r>
              <a:rPr lang="fr-FR" dirty="0"/>
              <a:t>Le critère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Ressourcement </a:t>
            </a:r>
            <a:r>
              <a:rPr lang="fr-FR" dirty="0"/>
              <a:t>marque de performance pour les CRT, mais pas pour les CDT</a:t>
            </a:r>
          </a:p>
          <a:p>
            <a:pPr lvl="1"/>
            <a:r>
              <a:rPr lang="fr-FR" dirty="0"/>
              <a:t>Les CRT les plus performants indiquent le Ressourcement comme le plus important des critères</a:t>
            </a:r>
          </a:p>
          <a:p>
            <a:pPr marL="457200" lvl="1" indent="0">
              <a:buNone/>
            </a:pPr>
            <a:r>
              <a:rPr lang="fr-FR" dirty="0">
                <a:highlight>
                  <a:srgbClr val="FFFF00"/>
                </a:highlight>
                <a:sym typeface="Symbol" panose="05050102010706020507" pitchFamily="18" charset="2"/>
              </a:rPr>
              <a:t> Envisager le ressourcement sous toutes ses formes</a:t>
            </a:r>
            <a:endParaRPr lang="fr-FR" dirty="0">
              <a:highlight>
                <a:srgbClr val="FFFF00"/>
              </a:highlight>
            </a:endParaRPr>
          </a:p>
          <a:p>
            <a:endParaRPr lang="fr-FR" dirty="0"/>
          </a:p>
          <a:p>
            <a:r>
              <a:rPr lang="fr-FR" dirty="0"/>
              <a:t>Le critère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Ecosystème </a:t>
            </a:r>
            <a:r>
              <a:rPr lang="fr-FR" dirty="0"/>
              <a:t>est facteur de performance pour les CDT mais pas pour les CRT</a:t>
            </a:r>
          </a:p>
          <a:p>
            <a:pPr lvl="1"/>
            <a:r>
              <a:rPr lang="fr-FR" dirty="0"/>
              <a:t>Les CRT qui placent l’écosystème au premier plan sont les moins performants</a:t>
            </a:r>
          </a:p>
          <a:p>
            <a:pPr marL="457200" lvl="1" indent="0">
              <a:buNone/>
            </a:pPr>
            <a:r>
              <a:rPr lang="fr-FR" dirty="0">
                <a:highlight>
                  <a:srgbClr val="FFFF00"/>
                </a:highlight>
                <a:sym typeface="Symbol" panose="05050102010706020507" pitchFamily="18" charset="2"/>
              </a:rPr>
              <a:t> </a:t>
            </a:r>
            <a:r>
              <a:rPr lang="fr-FR" dirty="0">
                <a:highlight>
                  <a:srgbClr val="FFFF00"/>
                </a:highlight>
              </a:rPr>
              <a:t>Favoriser les liens </a:t>
            </a:r>
            <a:r>
              <a:rPr lang="fr-FR" u="sng" dirty="0">
                <a:highlight>
                  <a:srgbClr val="FFFF00"/>
                </a:highlight>
              </a:rPr>
              <a:t>stratégiques</a:t>
            </a:r>
            <a:r>
              <a:rPr lang="fr-FR" dirty="0">
                <a:highlight>
                  <a:srgbClr val="FFFF00"/>
                </a:highlight>
              </a:rPr>
              <a:t> pour le développement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18147A-CC5E-474A-9CEE-DBE11E5E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B3AC25-3553-43BC-9E82-863AC1D1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59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1FE98D-626B-4408-8F9C-3E313FB4D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3" y="1505589"/>
            <a:ext cx="7881937" cy="4598988"/>
          </a:xfrm>
        </p:spPr>
        <p:txBody>
          <a:bodyPr/>
          <a:lstStyle/>
          <a:p>
            <a:pPr algn="just"/>
            <a:endParaRPr lang="fr-FR" dirty="0"/>
          </a:p>
          <a:p>
            <a:pPr algn="just"/>
            <a:r>
              <a:rPr lang="fr-FR" dirty="0"/>
              <a:t> Établir une cartographie pour connaitre la réalité</a:t>
            </a:r>
            <a:endParaRPr lang="fr-FR" sz="1600" dirty="0"/>
          </a:p>
          <a:p>
            <a:pPr algn="just"/>
            <a:endParaRPr lang="fr-FR" sz="1600" dirty="0"/>
          </a:p>
          <a:p>
            <a:pPr algn="just"/>
            <a:r>
              <a:rPr lang="fr-FR" dirty="0"/>
              <a:t> Être en capacité de faire des recommandations aux structures labellisées</a:t>
            </a:r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marL="0" indent="0" algn="just">
              <a:buNone/>
            </a:pPr>
            <a:r>
              <a:rPr lang="fr-FR" dirty="0"/>
              <a:t>=&gt; Aboutir à des propositions d’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évolutions du cahier des charges </a:t>
            </a:r>
            <a:r>
              <a:rPr lang="fr-FR" dirty="0"/>
              <a:t>de labellisation et du processus de suivi et d’évaluation des structures labellisées en tenant compte des facteurs nationaux et locaux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163C10-C829-446E-8067-F2B365D3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80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générales et PERSPECTIVES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163C10-C829-446E-8067-F2B365D3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2908" y="6348040"/>
            <a:ext cx="108753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6" y="6348040"/>
            <a:ext cx="450457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20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-13992" y="1541300"/>
            <a:ext cx="9157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u="sng" dirty="0"/>
              <a:t>Soutenir et communiquer sur les labels</a:t>
            </a:r>
          </a:p>
          <a:p>
            <a:r>
              <a:rPr lang="fr-FR" sz="1600" dirty="0"/>
              <a:t>	- Présentation des données sous forme de cartographie territoriale ;</a:t>
            </a:r>
          </a:p>
          <a:p>
            <a:r>
              <a:rPr lang="fr-FR" sz="1600" dirty="0"/>
              <a:t>	- Créer une interface de saisie annuelle des données financières pour conserver le caractère</a:t>
            </a:r>
          </a:p>
          <a:p>
            <a:r>
              <a:rPr lang="fr-FR" sz="1600" dirty="0"/>
              <a:t>	dynamique de l’étude.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3018628"/>
            <a:ext cx="9157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u="sng" dirty="0"/>
              <a:t>Piloter et suivre les structures labellisées</a:t>
            </a:r>
          </a:p>
          <a:p>
            <a:r>
              <a:rPr lang="fr-FR" sz="1600" dirty="0"/>
              <a:t>	- Effectuer les analyses statistiques tous les ans de manière automatique ;</a:t>
            </a:r>
          </a:p>
          <a:p>
            <a:r>
              <a:rPr lang="fr-FR" sz="1600" dirty="0"/>
              <a:t>	- Confirmer les facteurs critiques caractérisant les CRT et les CDT ;</a:t>
            </a:r>
          </a:p>
          <a:p>
            <a:r>
              <a:rPr lang="fr-FR" sz="1600" dirty="0"/>
              <a:t>	- Identifier les situations singulières et les caractériser pour constituer une aide à la décision.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898" y="4493182"/>
            <a:ext cx="9157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-"/>
            </a:pPr>
            <a:r>
              <a:rPr lang="fr-FR" sz="2000" b="1" u="sng" dirty="0">
                <a:solidFill>
                  <a:srgbClr val="FF0000"/>
                </a:solidFill>
              </a:rPr>
              <a:t>Objectifs :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fr-FR" sz="2000" i="1" dirty="0">
                <a:solidFill>
                  <a:srgbClr val="FF0000"/>
                </a:solidFill>
              </a:rPr>
              <a:t>Mise en place d’un suivi annuel au « fil de l’eau » :</a:t>
            </a:r>
          </a:p>
          <a:p>
            <a:pPr marL="1200150" lvl="2" indent="-285750">
              <a:buFont typeface="Calibri" panose="020F0502020204030204" pitchFamily="34" charset="0"/>
              <a:buChar char="-"/>
            </a:pPr>
            <a:r>
              <a:rPr lang="fr-FR" sz="2000" i="1" dirty="0">
                <a:solidFill>
                  <a:srgbClr val="FF0000"/>
                </a:solidFill>
              </a:rPr>
              <a:t>Pour un accompagnement individuel et opérationnel ;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fr-FR" sz="2000" i="1" dirty="0">
                <a:solidFill>
                  <a:srgbClr val="FF0000"/>
                </a:solidFill>
              </a:rPr>
              <a:t>Mise en place d’un système de détection et d’accompagnement.</a:t>
            </a:r>
          </a:p>
        </p:txBody>
      </p:sp>
    </p:spTree>
    <p:extLst>
      <p:ext uri="{BB962C8B-B14F-4D97-AF65-F5344CB8AC3E}">
        <p14:creationId xmlns:p14="http://schemas.microsoft.com/office/powerpoint/2010/main" val="343998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ateliers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6" y="6348040"/>
            <a:ext cx="450457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1FE98D-626B-4408-8F9C-3E313FB4DA53}"/>
              </a:ext>
            </a:extLst>
          </p:cNvPr>
          <p:cNvSpPr txBox="1">
            <a:spLocks/>
          </p:cNvSpPr>
          <p:nvPr/>
        </p:nvSpPr>
        <p:spPr>
          <a:xfrm>
            <a:off x="110533" y="1324725"/>
            <a:ext cx="8963590" cy="2734810"/>
          </a:xfrm>
          <a:prstGeom prst="rect">
            <a:avLst/>
          </a:prstGeom>
        </p:spPr>
        <p:txBody>
          <a:bodyPr/>
          <a:lstStyle>
            <a:lvl1pPr marL="17780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■"/>
              <a:defRPr sz="2000" kern="1200">
                <a:solidFill>
                  <a:srgbClr val="680099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680099"/>
              </a:buClr>
              <a:buFont typeface="Arial Italic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indent="177800" algn="l" defTabSz="457200" rtl="0" eaLnBrk="1" latinLnBrk="0" hangingPunct="1">
              <a:spcBef>
                <a:spcPct val="20000"/>
              </a:spcBef>
              <a:buClr>
                <a:srgbClr val="680099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/>
              <a:t> Atelier 1 : Reporting annuel</a:t>
            </a:r>
          </a:p>
          <a:p>
            <a:pPr lvl="1" algn="just"/>
            <a:r>
              <a:rPr lang="fr-FR" sz="2400" dirty="0"/>
              <a:t> animé par Morgane LE BRAS</a:t>
            </a:r>
          </a:p>
          <a:p>
            <a:pPr lvl="1" algn="just"/>
            <a:r>
              <a:rPr lang="fr-FR" sz="2400" dirty="0"/>
              <a:t> deux questions :</a:t>
            </a:r>
          </a:p>
          <a:p>
            <a:pPr marL="912813" lvl="2" indent="-285750" algn="just">
              <a:buFont typeface="Arial" panose="020B0604020202020204" pitchFamily="34" charset="0"/>
              <a:buChar char="•"/>
            </a:pPr>
            <a:r>
              <a:rPr lang="fr-FR" sz="1800" dirty="0"/>
              <a:t>Quels sont les items sur lesquels on doit construire des critères qualitatifs ?</a:t>
            </a:r>
          </a:p>
          <a:p>
            <a:pPr marL="912813" lvl="2" indent="-285750" algn="just">
              <a:buFont typeface="Arial" panose="020B0604020202020204" pitchFamily="34" charset="0"/>
              <a:buChar char="•"/>
            </a:pPr>
            <a:r>
              <a:rPr lang="fr-FR" sz="1800" dirty="0"/>
              <a:t>Quelles actions de formation interne doit-on proposer pour une continuité de service ?  plan de carrière mis en place pour faciliter la continuité dans le réseau : quels indicateurs/items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" y="459834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Mots clés </a:t>
            </a:r>
          </a:p>
          <a:p>
            <a:pPr algn="ctr"/>
            <a:r>
              <a:rPr lang="fr-FR" dirty="0"/>
              <a:t>indicateur qualitatif, ressourcement, formation,  évaluation croissance, fusion/absorption, propriété intellectuelle, intégration réseaux</a:t>
            </a:r>
          </a:p>
        </p:txBody>
      </p:sp>
    </p:spTree>
    <p:extLst>
      <p:ext uri="{BB962C8B-B14F-4D97-AF65-F5344CB8AC3E}">
        <p14:creationId xmlns:p14="http://schemas.microsoft.com/office/powerpoint/2010/main" val="208728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ateliers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6" y="6348040"/>
            <a:ext cx="450457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1FE98D-626B-4408-8F9C-3E313FB4DA53}"/>
              </a:ext>
            </a:extLst>
          </p:cNvPr>
          <p:cNvSpPr txBox="1">
            <a:spLocks/>
          </p:cNvSpPr>
          <p:nvPr/>
        </p:nvSpPr>
        <p:spPr>
          <a:xfrm>
            <a:off x="110533" y="1786933"/>
            <a:ext cx="8963590" cy="2453456"/>
          </a:xfrm>
          <a:prstGeom prst="rect">
            <a:avLst/>
          </a:prstGeom>
        </p:spPr>
        <p:txBody>
          <a:bodyPr/>
          <a:lstStyle>
            <a:lvl1pPr marL="17780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■"/>
              <a:defRPr sz="2000" kern="1200">
                <a:solidFill>
                  <a:srgbClr val="680099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680099"/>
              </a:buClr>
              <a:buFont typeface="Arial Italic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indent="177800" algn="l" defTabSz="457200" rtl="0" eaLnBrk="1" latinLnBrk="0" hangingPunct="1">
              <a:spcBef>
                <a:spcPct val="20000"/>
              </a:spcBef>
              <a:buClr>
                <a:srgbClr val="680099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/>
              <a:t> Atelier 2 : gestion des situations singulières</a:t>
            </a:r>
          </a:p>
          <a:p>
            <a:pPr lvl="1" algn="just"/>
            <a:r>
              <a:rPr lang="fr-FR" sz="2400" dirty="0"/>
              <a:t> animé par Carole VALLET ;</a:t>
            </a:r>
          </a:p>
          <a:p>
            <a:pPr lvl="1" algn="just"/>
            <a:r>
              <a:rPr lang="fr-FR" sz="2000" dirty="0"/>
              <a:t> </a:t>
            </a:r>
            <a:r>
              <a:rPr lang="fr-FR" sz="2400" dirty="0"/>
              <a:t>deux temps :</a:t>
            </a:r>
          </a:p>
          <a:p>
            <a:pPr marL="1084263" lvl="2" indent="-457200" algn="just">
              <a:buFont typeface="Arial" panose="020B0604020202020204" pitchFamily="34" charset="0"/>
              <a:buChar char="•"/>
            </a:pPr>
            <a:r>
              <a:rPr lang="fr-FR" sz="2000" dirty="0"/>
              <a:t>Identifier et recenser les attributs d’une situation singulière ;</a:t>
            </a:r>
          </a:p>
          <a:p>
            <a:pPr marL="1084263" lvl="2" indent="-457200" algn="just">
              <a:buFont typeface="Arial" panose="020B0604020202020204" pitchFamily="34" charset="0"/>
              <a:buChar char="•"/>
            </a:pPr>
            <a:r>
              <a:rPr lang="fr-FR" sz="2000" dirty="0"/>
              <a:t>Comment traiter ces situations singulières, primo-entrant compris 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" y="459834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Mots clés </a:t>
            </a:r>
          </a:p>
          <a:p>
            <a:pPr algn="ctr"/>
            <a:r>
              <a:rPr lang="fr-FR" dirty="0"/>
              <a:t>expertise, pairs, comité de suivi, accompagnement, audition, visite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18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ateliers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6" y="6348040"/>
            <a:ext cx="450457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1FE98D-626B-4408-8F9C-3E313FB4DA53}"/>
              </a:ext>
            </a:extLst>
          </p:cNvPr>
          <p:cNvSpPr txBox="1">
            <a:spLocks/>
          </p:cNvSpPr>
          <p:nvPr/>
        </p:nvSpPr>
        <p:spPr>
          <a:xfrm>
            <a:off x="110533" y="1616116"/>
            <a:ext cx="8963590" cy="2644375"/>
          </a:xfrm>
          <a:prstGeom prst="rect">
            <a:avLst/>
          </a:prstGeom>
        </p:spPr>
        <p:txBody>
          <a:bodyPr/>
          <a:lstStyle>
            <a:lvl1pPr marL="177800" indent="-177800" algn="l" defTabSz="457200" rtl="0" eaLnBrk="1" latinLnBrk="0" hangingPunct="1">
              <a:spcBef>
                <a:spcPct val="20000"/>
              </a:spcBef>
              <a:buSzPct val="100000"/>
              <a:buFont typeface="Arial"/>
              <a:buChar char="■"/>
              <a:defRPr sz="2000" kern="1200">
                <a:solidFill>
                  <a:srgbClr val="680099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Clr>
                <a:srgbClr val="680099"/>
              </a:buClr>
              <a:buFont typeface="Arial Italic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indent="177800" algn="l" defTabSz="457200" rtl="0" eaLnBrk="1" latinLnBrk="0" hangingPunct="1">
              <a:spcBef>
                <a:spcPct val="20000"/>
              </a:spcBef>
              <a:buClr>
                <a:srgbClr val="680099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dirty="0"/>
              <a:t> Atelier 3 : reconnaissance du label CRT-CDT</a:t>
            </a:r>
          </a:p>
          <a:p>
            <a:pPr lvl="1" algn="just"/>
            <a:r>
              <a:rPr lang="fr-FR" sz="2400" dirty="0"/>
              <a:t> animé par Stéphane LELEU ;</a:t>
            </a:r>
          </a:p>
          <a:p>
            <a:pPr lvl="1" algn="just"/>
            <a:r>
              <a:rPr lang="fr-FR" sz="2400" dirty="0"/>
              <a:t> deux questions :</a:t>
            </a:r>
          </a:p>
          <a:p>
            <a:pPr marL="969963" lvl="2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Identifier les points valorisant le label pour un labellisé ;</a:t>
            </a:r>
          </a:p>
          <a:p>
            <a:pPr marL="969963" lvl="2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Quelles actions mettre en place pour faire reconnaître les labels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" y="459834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Mots clés </a:t>
            </a:r>
          </a:p>
          <a:p>
            <a:pPr algn="ctr"/>
            <a:r>
              <a:rPr lang="fr-FR" dirty="0"/>
              <a:t>rayonnement, écosystème, continuum de recherche, incubation/maturation, outil, appel à projets, internationalisation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49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1FE98D-626B-4408-8F9C-3E313FB4D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143" y="1505588"/>
            <a:ext cx="7948237" cy="4674147"/>
          </a:xfrm>
        </p:spPr>
        <p:txBody>
          <a:bodyPr/>
          <a:lstStyle/>
          <a:p>
            <a:pPr algn="just"/>
            <a:r>
              <a:rPr lang="fr-FR" sz="3600" dirty="0"/>
              <a:t> 2 enquêtes (2014 -2016) </a:t>
            </a:r>
          </a:p>
          <a:p>
            <a:pPr lvl="1" algn="just"/>
            <a:r>
              <a:rPr lang="fr-FR" sz="2400" dirty="0"/>
              <a:t> 1 enquête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</a:t>
            </a:r>
            <a:r>
              <a:rPr lang="fr-FR" sz="2400" dirty="0"/>
              <a:t> (financière) </a:t>
            </a:r>
          </a:p>
          <a:p>
            <a:pPr lvl="2" algn="just"/>
            <a:r>
              <a:rPr lang="fr-FR" sz="2400" dirty="0"/>
              <a:t>	</a:t>
            </a:r>
            <a:r>
              <a:rPr lang="fr-FR" sz="2000" dirty="0"/>
              <a:t>résultats restitué à la JIR 8 en 2018</a:t>
            </a:r>
          </a:p>
          <a:p>
            <a:pPr lvl="1" algn="just"/>
            <a:r>
              <a:rPr lang="fr-FR" sz="2400" dirty="0"/>
              <a:t> 1 enquête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</a:t>
            </a:r>
            <a:r>
              <a:rPr lang="fr-FR" sz="2400" dirty="0"/>
              <a:t> (déclarative)</a:t>
            </a:r>
          </a:p>
          <a:p>
            <a:pPr lvl="2" algn="just"/>
            <a:r>
              <a:rPr lang="fr-FR" sz="2400" dirty="0"/>
              <a:t>	</a:t>
            </a:r>
            <a:r>
              <a:rPr lang="fr-FR" sz="2000" dirty="0"/>
              <a:t>résultats restitué à la JIR 9 en 2019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3200" dirty="0"/>
              <a:t> But </a:t>
            </a:r>
          </a:p>
          <a:p>
            <a:pPr lvl="1" algn="just"/>
            <a:r>
              <a:rPr lang="fr-FR" sz="2400" dirty="0"/>
              <a:t> étudier les évolutions des structures</a:t>
            </a:r>
          </a:p>
          <a:p>
            <a:pPr lvl="2" algn="just"/>
            <a:r>
              <a:rPr lang="fr-FR" sz="2000" dirty="0"/>
              <a:t>En lien avec le nouveau paysage de l’écosystème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163C10-C829-446E-8067-F2B365D3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1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46957"/>
              </p:ext>
            </p:extLst>
          </p:nvPr>
        </p:nvGraphicFramePr>
        <p:xfrm>
          <a:off x="0" y="1314850"/>
          <a:ext cx="4561134" cy="543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39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Ressourcement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Existence d’un laboratoire d’adossement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Thèses en commun actuellement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Autres projets communs régulièrement 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6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Flux de projets entre la Structure labellisée et le laboratoire d’adossement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Partage d’équipements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3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Relation client/fournisseur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CA consolidé = CA + Fonds structurels + coopération territoriale + H2020 + PIA + FUI, ANR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nb ETP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laboratoires et organismes partenaires (hors ressourcement)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</a:t>
                      </a:r>
                      <a:r>
                        <a:rPr lang="fr-FR" sz="800" u="none" strike="noStrike" dirty="0" err="1">
                          <a:effectLst/>
                        </a:rPr>
                        <a:t>contats</a:t>
                      </a:r>
                      <a:r>
                        <a:rPr lang="fr-FR" sz="800" u="none" strike="noStrike" dirty="0">
                          <a:effectLst/>
                        </a:rPr>
                        <a:t> avec des entreprises primo-innovante dans le secteur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total de contrats signés avec des entreprises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contrats signés avec des PME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d'une enquête sur la </a:t>
                      </a:r>
                      <a:r>
                        <a:rPr lang="fr-FR" sz="800" u="none" strike="noStrike" dirty="0" err="1">
                          <a:effectLst/>
                        </a:rPr>
                        <a:t>satifaction</a:t>
                      </a:r>
                      <a:r>
                        <a:rPr lang="fr-FR" sz="800" u="none" strike="noStrike" dirty="0">
                          <a:effectLst/>
                        </a:rPr>
                        <a:t> des clients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Si, oui taux de satisfaction client (en %)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338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Relations avec l'écosystème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Cohérence stratégique avec le développement d'une filière et la S3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Lien avec d'autres structures labellisées par le MENESR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 avec CEA Tech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 avec un SATT (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un ou des incubateurs académiques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IRT et/ou ITE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Pôles de compétitivité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Campus des Métiers et des Qualification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BPI France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l'INPI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l'ARI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des Instituts Carnot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CCI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des clusters et/ou réseaux professionnels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1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Financement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Utilisation des fonds régionaux sectoriels innovation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179"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Financement par les collectivités territoriales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703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Degré d’organisation collective à l’échelle régionale et dimension stratégique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d’une structure de coordination entre les structures labellisées à l’échelle régionale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703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 d’une convention ou d'un contrats d’objectifs (ou de performances) avec la Région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Elaboration d’un plan stratégique (hors convention d’objectif)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 : </a:t>
            </a:r>
            <a:r>
              <a:rPr lang="fr-F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L’enquête qualitative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163C10-C829-446E-8067-F2B365D3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2908" y="6348040"/>
            <a:ext cx="108753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6" y="6348040"/>
            <a:ext cx="450457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4</a:t>
            </a:fld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CDAEB7-E38D-4966-A186-A593FFF22C67}"/>
              </a:ext>
            </a:extLst>
          </p:cNvPr>
          <p:cNvSpPr txBox="1"/>
          <p:nvPr/>
        </p:nvSpPr>
        <p:spPr>
          <a:xfrm>
            <a:off x="6205063" y="5268106"/>
            <a:ext cx="9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notoriété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DD3AF3F-D3D9-413E-98B6-9503000D1BA2}"/>
              </a:ext>
            </a:extLst>
          </p:cNvPr>
          <p:cNvSpPr txBox="1"/>
          <p:nvPr/>
        </p:nvSpPr>
        <p:spPr>
          <a:xfrm rot="5400000">
            <a:off x="8393317" y="3259723"/>
            <a:ext cx="118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valorisation</a:t>
            </a:r>
          </a:p>
        </p:txBody>
      </p:sp>
      <p:sp>
        <p:nvSpPr>
          <p:cNvPr id="39" name="Flèche : bas 7">
            <a:extLst>
              <a:ext uri="{FF2B5EF4-FFF2-40B4-BE49-F238E27FC236}">
                <a16:creationId xmlns:a16="http://schemas.microsoft.com/office/drawing/2014/main" id="{D252E575-ACBD-4DEE-8789-C68714725272}"/>
              </a:ext>
            </a:extLst>
          </p:cNvPr>
          <p:cNvSpPr/>
          <p:nvPr/>
        </p:nvSpPr>
        <p:spPr>
          <a:xfrm rot="10800000">
            <a:off x="6473361" y="2735127"/>
            <a:ext cx="345057" cy="7200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bas 8">
            <a:extLst>
              <a:ext uri="{FF2B5EF4-FFF2-40B4-BE49-F238E27FC236}">
                <a16:creationId xmlns:a16="http://schemas.microsoft.com/office/drawing/2014/main" id="{FAB32D24-E168-4C8E-9D05-8E79026046B6}"/>
              </a:ext>
            </a:extLst>
          </p:cNvPr>
          <p:cNvSpPr/>
          <p:nvPr/>
        </p:nvSpPr>
        <p:spPr>
          <a:xfrm rot="16200000">
            <a:off x="6926989" y="3068999"/>
            <a:ext cx="345057" cy="7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bas 9">
            <a:extLst>
              <a:ext uri="{FF2B5EF4-FFF2-40B4-BE49-F238E27FC236}">
                <a16:creationId xmlns:a16="http://schemas.microsoft.com/office/drawing/2014/main" id="{F65C436C-4889-4656-9166-DFFE3B627107}"/>
              </a:ext>
            </a:extLst>
          </p:cNvPr>
          <p:cNvSpPr/>
          <p:nvPr/>
        </p:nvSpPr>
        <p:spPr>
          <a:xfrm>
            <a:off x="6473361" y="3478934"/>
            <a:ext cx="345057" cy="7200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10">
            <a:extLst>
              <a:ext uri="{FF2B5EF4-FFF2-40B4-BE49-F238E27FC236}">
                <a16:creationId xmlns:a16="http://schemas.microsoft.com/office/drawing/2014/main" id="{0A37F547-9D02-4FA3-B064-5758504CA9C7}"/>
              </a:ext>
            </a:extLst>
          </p:cNvPr>
          <p:cNvSpPr/>
          <p:nvPr/>
        </p:nvSpPr>
        <p:spPr>
          <a:xfrm rot="5400000">
            <a:off x="6018187" y="3068999"/>
            <a:ext cx="345057" cy="7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E2919D9-2438-44CF-8680-C6E5D66020EB}"/>
              </a:ext>
            </a:extLst>
          </p:cNvPr>
          <p:cNvSpPr txBox="1"/>
          <p:nvPr/>
        </p:nvSpPr>
        <p:spPr>
          <a:xfrm>
            <a:off x="4583272" y="3275111"/>
            <a:ext cx="1260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Ressourcement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332E3E1-DCBE-47FB-89E8-B60EF6A415AB}"/>
              </a:ext>
            </a:extLst>
          </p:cNvPr>
          <p:cNvSpPr txBox="1"/>
          <p:nvPr/>
        </p:nvSpPr>
        <p:spPr>
          <a:xfrm>
            <a:off x="6075623" y="257820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8DF1D07-DCCA-40BF-AFF5-90C1B8630561}"/>
              </a:ext>
            </a:extLst>
          </p:cNvPr>
          <p:cNvCxnSpPr>
            <a:cxnSpLocks/>
          </p:cNvCxnSpPr>
          <p:nvPr/>
        </p:nvCxnSpPr>
        <p:spPr>
          <a:xfrm flipH="1" flipV="1">
            <a:off x="6447031" y="2578207"/>
            <a:ext cx="1" cy="54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907726F6-E605-4994-9E04-1228BBE03963}"/>
              </a:ext>
            </a:extLst>
          </p:cNvPr>
          <p:cNvSpPr txBox="1"/>
          <p:nvPr/>
        </p:nvSpPr>
        <p:spPr>
          <a:xfrm>
            <a:off x="6296815" y="306801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 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4ED327A-659C-44BD-9337-9C93FBCCBC37}"/>
              </a:ext>
            </a:extLst>
          </p:cNvPr>
          <p:cNvSpPr txBox="1"/>
          <p:nvPr/>
        </p:nvSpPr>
        <p:spPr>
          <a:xfrm>
            <a:off x="5697360" y="288940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5F10D44-1808-41C8-B4CA-86A2773D6FEA}"/>
              </a:ext>
            </a:extLst>
          </p:cNvPr>
          <p:cNvCxnSpPr>
            <a:cxnSpLocks/>
          </p:cNvCxnSpPr>
          <p:nvPr/>
        </p:nvCxnSpPr>
        <p:spPr>
          <a:xfrm flipH="1">
            <a:off x="5814855" y="3201602"/>
            <a:ext cx="5760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èche : bas 22">
            <a:extLst>
              <a:ext uri="{FF2B5EF4-FFF2-40B4-BE49-F238E27FC236}">
                <a16:creationId xmlns:a16="http://schemas.microsoft.com/office/drawing/2014/main" id="{C77CA0D5-7B10-406D-A38E-6B14B86EBF85}"/>
              </a:ext>
            </a:extLst>
          </p:cNvPr>
          <p:cNvSpPr/>
          <p:nvPr/>
        </p:nvSpPr>
        <p:spPr>
          <a:xfrm rot="10800000">
            <a:off x="5883396" y="4762204"/>
            <a:ext cx="1524987" cy="365125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 : bas 23">
            <a:extLst>
              <a:ext uri="{FF2B5EF4-FFF2-40B4-BE49-F238E27FC236}">
                <a16:creationId xmlns:a16="http://schemas.microsoft.com/office/drawing/2014/main" id="{45C237CB-2865-4007-9D5D-994CB0BF9013}"/>
              </a:ext>
            </a:extLst>
          </p:cNvPr>
          <p:cNvSpPr/>
          <p:nvPr/>
        </p:nvSpPr>
        <p:spPr>
          <a:xfrm rot="5400000">
            <a:off x="7797952" y="3246437"/>
            <a:ext cx="1524987" cy="365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0" y="1314850"/>
            <a:ext cx="4561134" cy="67941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0" y="2029102"/>
            <a:ext cx="4561134" cy="4718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314990" y="1995482"/>
            <a:ext cx="3257010" cy="447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-4" y="1995483"/>
            <a:ext cx="1314994" cy="138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 : </a:t>
            </a:r>
            <a:r>
              <a:rPr lang="fr-F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L’enquête qualitative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163C10-C829-446E-8067-F2B365D3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2908" y="6348040"/>
            <a:ext cx="108753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6" y="6348040"/>
            <a:ext cx="450457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5</a:t>
            </a:fld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CDAEB7-E38D-4966-A186-A593FFF22C67}"/>
              </a:ext>
            </a:extLst>
          </p:cNvPr>
          <p:cNvSpPr txBox="1"/>
          <p:nvPr/>
        </p:nvSpPr>
        <p:spPr>
          <a:xfrm>
            <a:off x="6205063" y="5268106"/>
            <a:ext cx="9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notoriété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DD3AF3F-D3D9-413E-98B6-9503000D1BA2}"/>
              </a:ext>
            </a:extLst>
          </p:cNvPr>
          <p:cNvSpPr txBox="1"/>
          <p:nvPr/>
        </p:nvSpPr>
        <p:spPr>
          <a:xfrm rot="5400000">
            <a:off x="8393317" y="3259723"/>
            <a:ext cx="118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valorisation</a:t>
            </a:r>
          </a:p>
        </p:txBody>
      </p:sp>
      <p:sp>
        <p:nvSpPr>
          <p:cNvPr id="39" name="Flèche : bas 7">
            <a:extLst>
              <a:ext uri="{FF2B5EF4-FFF2-40B4-BE49-F238E27FC236}">
                <a16:creationId xmlns:a16="http://schemas.microsoft.com/office/drawing/2014/main" id="{D252E575-ACBD-4DEE-8789-C68714725272}"/>
              </a:ext>
            </a:extLst>
          </p:cNvPr>
          <p:cNvSpPr/>
          <p:nvPr/>
        </p:nvSpPr>
        <p:spPr>
          <a:xfrm rot="10800000">
            <a:off x="6473361" y="2735127"/>
            <a:ext cx="345057" cy="7200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bas 8">
            <a:extLst>
              <a:ext uri="{FF2B5EF4-FFF2-40B4-BE49-F238E27FC236}">
                <a16:creationId xmlns:a16="http://schemas.microsoft.com/office/drawing/2014/main" id="{FAB32D24-E168-4C8E-9D05-8E79026046B6}"/>
              </a:ext>
            </a:extLst>
          </p:cNvPr>
          <p:cNvSpPr/>
          <p:nvPr/>
        </p:nvSpPr>
        <p:spPr>
          <a:xfrm rot="16200000">
            <a:off x="6926989" y="3068999"/>
            <a:ext cx="345057" cy="7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bas 9">
            <a:extLst>
              <a:ext uri="{FF2B5EF4-FFF2-40B4-BE49-F238E27FC236}">
                <a16:creationId xmlns:a16="http://schemas.microsoft.com/office/drawing/2014/main" id="{F65C436C-4889-4656-9166-DFFE3B627107}"/>
              </a:ext>
            </a:extLst>
          </p:cNvPr>
          <p:cNvSpPr/>
          <p:nvPr/>
        </p:nvSpPr>
        <p:spPr>
          <a:xfrm>
            <a:off x="6473361" y="3478934"/>
            <a:ext cx="345057" cy="7200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10">
            <a:extLst>
              <a:ext uri="{FF2B5EF4-FFF2-40B4-BE49-F238E27FC236}">
                <a16:creationId xmlns:a16="http://schemas.microsoft.com/office/drawing/2014/main" id="{0A37F547-9D02-4FA3-B064-5758504CA9C7}"/>
              </a:ext>
            </a:extLst>
          </p:cNvPr>
          <p:cNvSpPr/>
          <p:nvPr/>
        </p:nvSpPr>
        <p:spPr>
          <a:xfrm rot="5400000">
            <a:off x="6018187" y="3068999"/>
            <a:ext cx="345057" cy="7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E2919D9-2438-44CF-8680-C6E5D66020EB}"/>
              </a:ext>
            </a:extLst>
          </p:cNvPr>
          <p:cNvSpPr txBox="1"/>
          <p:nvPr/>
        </p:nvSpPr>
        <p:spPr>
          <a:xfrm>
            <a:off x="4600690" y="3275111"/>
            <a:ext cx="12240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Ressourcement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8B69485-C63E-4D42-B35A-279D653E7132}"/>
              </a:ext>
            </a:extLst>
          </p:cNvPr>
          <p:cNvSpPr txBox="1"/>
          <p:nvPr/>
        </p:nvSpPr>
        <p:spPr>
          <a:xfrm>
            <a:off x="7533304" y="3275111"/>
            <a:ext cx="80445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Contrats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332E3E1-DCBE-47FB-89E8-B60EF6A415AB}"/>
              </a:ext>
            </a:extLst>
          </p:cNvPr>
          <p:cNvSpPr txBox="1"/>
          <p:nvPr/>
        </p:nvSpPr>
        <p:spPr>
          <a:xfrm>
            <a:off x="6075623" y="257820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8DF1D07-DCCA-40BF-AFF5-90C1B8630561}"/>
              </a:ext>
            </a:extLst>
          </p:cNvPr>
          <p:cNvCxnSpPr>
            <a:cxnSpLocks/>
          </p:cNvCxnSpPr>
          <p:nvPr/>
        </p:nvCxnSpPr>
        <p:spPr>
          <a:xfrm flipH="1" flipV="1">
            <a:off x="6447031" y="2578207"/>
            <a:ext cx="1" cy="54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907726F6-E605-4994-9E04-1228BBE03963}"/>
              </a:ext>
            </a:extLst>
          </p:cNvPr>
          <p:cNvSpPr txBox="1"/>
          <p:nvPr/>
        </p:nvSpPr>
        <p:spPr>
          <a:xfrm>
            <a:off x="6296815" y="306801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 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4ED327A-659C-44BD-9337-9C93FBCCBC37}"/>
              </a:ext>
            </a:extLst>
          </p:cNvPr>
          <p:cNvSpPr txBox="1"/>
          <p:nvPr/>
        </p:nvSpPr>
        <p:spPr>
          <a:xfrm>
            <a:off x="5697360" y="288940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5F10D44-1808-41C8-B4CA-86A2773D6FEA}"/>
              </a:ext>
            </a:extLst>
          </p:cNvPr>
          <p:cNvCxnSpPr>
            <a:cxnSpLocks/>
          </p:cNvCxnSpPr>
          <p:nvPr/>
        </p:nvCxnSpPr>
        <p:spPr>
          <a:xfrm flipH="1">
            <a:off x="5814855" y="3201602"/>
            <a:ext cx="5760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èche : bas 22">
            <a:extLst>
              <a:ext uri="{FF2B5EF4-FFF2-40B4-BE49-F238E27FC236}">
                <a16:creationId xmlns:a16="http://schemas.microsoft.com/office/drawing/2014/main" id="{C77CA0D5-7B10-406D-A38E-6B14B86EBF85}"/>
              </a:ext>
            </a:extLst>
          </p:cNvPr>
          <p:cNvSpPr/>
          <p:nvPr/>
        </p:nvSpPr>
        <p:spPr>
          <a:xfrm rot="10800000">
            <a:off x="5883396" y="4762204"/>
            <a:ext cx="1524987" cy="365125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 : bas 23">
            <a:extLst>
              <a:ext uri="{FF2B5EF4-FFF2-40B4-BE49-F238E27FC236}">
                <a16:creationId xmlns:a16="http://schemas.microsoft.com/office/drawing/2014/main" id="{45C237CB-2865-4007-9D5D-994CB0BF9013}"/>
              </a:ext>
            </a:extLst>
          </p:cNvPr>
          <p:cNvSpPr/>
          <p:nvPr/>
        </p:nvSpPr>
        <p:spPr>
          <a:xfrm rot="5400000">
            <a:off x="7797952" y="3246437"/>
            <a:ext cx="1524987" cy="365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0" y="1314850"/>
            <a:ext cx="4561134" cy="67941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92892"/>
              </p:ext>
            </p:extLst>
          </p:nvPr>
        </p:nvGraphicFramePr>
        <p:xfrm>
          <a:off x="17418" y="1314850"/>
          <a:ext cx="4561134" cy="543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39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Ressourcement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Existence d’un laboratoire d’adossement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Thèses en commun actuellement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Autres projets communs régulièrement 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6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Flux de projets entre la Structure labellisée et le laboratoire d’adossement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Partage d’équipements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3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Relation client/fournisseur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CA consolidé = CA + Fonds structurels + coopération territoriale + H2020 + PIA + FUI, ANR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nb ETP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laboratoires et organismes partenaires (hors ressourcement)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</a:t>
                      </a:r>
                      <a:r>
                        <a:rPr lang="fr-FR" sz="800" u="none" strike="noStrike" dirty="0" err="1">
                          <a:effectLst/>
                        </a:rPr>
                        <a:t>contats</a:t>
                      </a:r>
                      <a:r>
                        <a:rPr lang="fr-FR" sz="800" u="none" strike="noStrike" dirty="0">
                          <a:effectLst/>
                        </a:rPr>
                        <a:t> avec des entreprises primo-innovante dans le secteur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total de contrats signés avec des entreprises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contrats signés avec des PME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d'une enquête sur la </a:t>
                      </a:r>
                      <a:r>
                        <a:rPr lang="fr-FR" sz="800" u="none" strike="noStrike" dirty="0" err="1">
                          <a:effectLst/>
                        </a:rPr>
                        <a:t>satifaction</a:t>
                      </a:r>
                      <a:r>
                        <a:rPr lang="fr-FR" sz="800" u="none" strike="noStrike" dirty="0">
                          <a:effectLst/>
                        </a:rPr>
                        <a:t> des clients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Si, oui taux de satisfaction client (en %)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338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Relations avec l'écosystème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Cohérence stratégique avec le développement d'une filière et la S3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Lien avec d'autres structures labellisées par le MENESR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 avec CEA Tech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 avec un SATT (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un ou des incubateurs académiques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IRT et/ou ITE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Pôles de compétitivité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Campus des Métiers et des Qualification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BPI France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l'INPI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l'ARI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des Instituts Carnot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CCI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des clusters et/ou réseaux professionnels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1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Financement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Utilisation des fonds régionaux sectoriels innovation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179"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Financement par les collectivités territoriales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703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Degré d’organisation collective à l’échelle régionale et dimension stratégique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d’une structure de coordination entre les structures labellisées à l’échelle régionale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703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 d’une convention ou d'un contrats d’objectifs (ou de performances) avec la Région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Elaboration d’un plan stratégique (hors convention d’objectif)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0" y="3428999"/>
            <a:ext cx="4561134" cy="331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84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314990" y="1949776"/>
            <a:ext cx="3257010" cy="4935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-4" y="1995483"/>
            <a:ext cx="1314994" cy="138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 : </a:t>
            </a:r>
            <a:r>
              <a:rPr lang="fr-F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L’enquête qualitative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163C10-C829-446E-8067-F2B365D3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2908" y="6348040"/>
            <a:ext cx="108753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6" y="6348040"/>
            <a:ext cx="450457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6</a:t>
            </a:fld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CDAEB7-E38D-4966-A186-A593FFF22C67}"/>
              </a:ext>
            </a:extLst>
          </p:cNvPr>
          <p:cNvSpPr txBox="1"/>
          <p:nvPr/>
        </p:nvSpPr>
        <p:spPr>
          <a:xfrm>
            <a:off x="6205063" y="5268106"/>
            <a:ext cx="9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notoriété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DD3AF3F-D3D9-413E-98B6-9503000D1BA2}"/>
              </a:ext>
            </a:extLst>
          </p:cNvPr>
          <p:cNvSpPr txBox="1"/>
          <p:nvPr/>
        </p:nvSpPr>
        <p:spPr>
          <a:xfrm rot="5400000">
            <a:off x="8393317" y="3259723"/>
            <a:ext cx="118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valorisation</a:t>
            </a:r>
          </a:p>
        </p:txBody>
      </p:sp>
      <p:sp>
        <p:nvSpPr>
          <p:cNvPr id="39" name="Flèche : bas 7">
            <a:extLst>
              <a:ext uri="{FF2B5EF4-FFF2-40B4-BE49-F238E27FC236}">
                <a16:creationId xmlns:a16="http://schemas.microsoft.com/office/drawing/2014/main" id="{D252E575-ACBD-4DEE-8789-C68714725272}"/>
              </a:ext>
            </a:extLst>
          </p:cNvPr>
          <p:cNvSpPr/>
          <p:nvPr/>
        </p:nvSpPr>
        <p:spPr>
          <a:xfrm rot="10800000">
            <a:off x="6473361" y="2735127"/>
            <a:ext cx="345057" cy="7200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bas 8">
            <a:extLst>
              <a:ext uri="{FF2B5EF4-FFF2-40B4-BE49-F238E27FC236}">
                <a16:creationId xmlns:a16="http://schemas.microsoft.com/office/drawing/2014/main" id="{FAB32D24-E168-4C8E-9D05-8E79026046B6}"/>
              </a:ext>
            </a:extLst>
          </p:cNvPr>
          <p:cNvSpPr/>
          <p:nvPr/>
        </p:nvSpPr>
        <p:spPr>
          <a:xfrm rot="16200000">
            <a:off x="6926989" y="3068999"/>
            <a:ext cx="345057" cy="7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bas 9">
            <a:extLst>
              <a:ext uri="{FF2B5EF4-FFF2-40B4-BE49-F238E27FC236}">
                <a16:creationId xmlns:a16="http://schemas.microsoft.com/office/drawing/2014/main" id="{F65C436C-4889-4656-9166-DFFE3B627107}"/>
              </a:ext>
            </a:extLst>
          </p:cNvPr>
          <p:cNvSpPr/>
          <p:nvPr/>
        </p:nvSpPr>
        <p:spPr>
          <a:xfrm>
            <a:off x="6473361" y="3478934"/>
            <a:ext cx="345057" cy="7200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10">
            <a:extLst>
              <a:ext uri="{FF2B5EF4-FFF2-40B4-BE49-F238E27FC236}">
                <a16:creationId xmlns:a16="http://schemas.microsoft.com/office/drawing/2014/main" id="{0A37F547-9D02-4FA3-B064-5758504CA9C7}"/>
              </a:ext>
            </a:extLst>
          </p:cNvPr>
          <p:cNvSpPr/>
          <p:nvPr/>
        </p:nvSpPr>
        <p:spPr>
          <a:xfrm rot="5400000">
            <a:off x="6018187" y="3068999"/>
            <a:ext cx="345057" cy="7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E2919D9-2438-44CF-8680-C6E5D66020EB}"/>
              </a:ext>
            </a:extLst>
          </p:cNvPr>
          <p:cNvSpPr txBox="1"/>
          <p:nvPr/>
        </p:nvSpPr>
        <p:spPr>
          <a:xfrm>
            <a:off x="4600690" y="3275111"/>
            <a:ext cx="13105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Ressourcement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806124B-9D35-4EFF-AA69-042A59CAD673}"/>
              </a:ext>
            </a:extLst>
          </p:cNvPr>
          <p:cNvSpPr txBox="1"/>
          <p:nvPr/>
        </p:nvSpPr>
        <p:spPr>
          <a:xfrm>
            <a:off x="6127927" y="4323014"/>
            <a:ext cx="1035925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Ecosystème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8B69485-C63E-4D42-B35A-279D653E7132}"/>
              </a:ext>
            </a:extLst>
          </p:cNvPr>
          <p:cNvSpPr txBox="1"/>
          <p:nvPr/>
        </p:nvSpPr>
        <p:spPr>
          <a:xfrm>
            <a:off x="7533304" y="3275111"/>
            <a:ext cx="80445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Contrats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332E3E1-DCBE-47FB-89E8-B60EF6A415AB}"/>
              </a:ext>
            </a:extLst>
          </p:cNvPr>
          <p:cNvSpPr txBox="1"/>
          <p:nvPr/>
        </p:nvSpPr>
        <p:spPr>
          <a:xfrm>
            <a:off x="6075623" y="257820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8DF1D07-DCCA-40BF-AFF5-90C1B8630561}"/>
              </a:ext>
            </a:extLst>
          </p:cNvPr>
          <p:cNvCxnSpPr>
            <a:cxnSpLocks/>
          </p:cNvCxnSpPr>
          <p:nvPr/>
        </p:nvCxnSpPr>
        <p:spPr>
          <a:xfrm flipH="1" flipV="1">
            <a:off x="6447031" y="2578207"/>
            <a:ext cx="1" cy="54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907726F6-E605-4994-9E04-1228BBE03963}"/>
              </a:ext>
            </a:extLst>
          </p:cNvPr>
          <p:cNvSpPr txBox="1"/>
          <p:nvPr/>
        </p:nvSpPr>
        <p:spPr>
          <a:xfrm>
            <a:off x="6296815" y="306801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 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4ED327A-659C-44BD-9337-9C93FBCCBC37}"/>
              </a:ext>
            </a:extLst>
          </p:cNvPr>
          <p:cNvSpPr txBox="1"/>
          <p:nvPr/>
        </p:nvSpPr>
        <p:spPr>
          <a:xfrm>
            <a:off x="5697360" y="288940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5F10D44-1808-41C8-B4CA-86A2773D6FEA}"/>
              </a:ext>
            </a:extLst>
          </p:cNvPr>
          <p:cNvCxnSpPr>
            <a:cxnSpLocks/>
          </p:cNvCxnSpPr>
          <p:nvPr/>
        </p:nvCxnSpPr>
        <p:spPr>
          <a:xfrm flipH="1">
            <a:off x="5814855" y="3201602"/>
            <a:ext cx="5760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èche : bas 22">
            <a:extLst>
              <a:ext uri="{FF2B5EF4-FFF2-40B4-BE49-F238E27FC236}">
                <a16:creationId xmlns:a16="http://schemas.microsoft.com/office/drawing/2014/main" id="{C77CA0D5-7B10-406D-A38E-6B14B86EBF85}"/>
              </a:ext>
            </a:extLst>
          </p:cNvPr>
          <p:cNvSpPr/>
          <p:nvPr/>
        </p:nvSpPr>
        <p:spPr>
          <a:xfrm rot="10800000">
            <a:off x="5883396" y="4762204"/>
            <a:ext cx="1524987" cy="365125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 : bas 23">
            <a:extLst>
              <a:ext uri="{FF2B5EF4-FFF2-40B4-BE49-F238E27FC236}">
                <a16:creationId xmlns:a16="http://schemas.microsoft.com/office/drawing/2014/main" id="{45C237CB-2865-4007-9D5D-994CB0BF9013}"/>
              </a:ext>
            </a:extLst>
          </p:cNvPr>
          <p:cNvSpPr/>
          <p:nvPr/>
        </p:nvSpPr>
        <p:spPr>
          <a:xfrm rot="5400000">
            <a:off x="7797952" y="3246437"/>
            <a:ext cx="1524987" cy="365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0" y="1314850"/>
            <a:ext cx="4561134" cy="67941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0" y="3410626"/>
            <a:ext cx="1314994" cy="22934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1314993" y="3420555"/>
            <a:ext cx="3224733" cy="2544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314992" y="3872223"/>
            <a:ext cx="3224733" cy="16403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61925"/>
              </p:ext>
            </p:extLst>
          </p:nvPr>
        </p:nvGraphicFramePr>
        <p:xfrm>
          <a:off x="0" y="1314850"/>
          <a:ext cx="4561134" cy="543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39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Ressourcement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Existence d’un laboratoire d’adossement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Thèses en commun actuellement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Autres projets communs régulièrement 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6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Flux de projets entre la Structure labellisée et le laboratoire d’adossement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Partage d’équipements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3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Relation client/fournisseur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CA consolidé = CA + Fonds structurels + coopération territoriale + H2020 + PIA + FUI, ANR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nb ETP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laboratoires et organismes partenaires (hors ressourcement)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</a:t>
                      </a:r>
                      <a:r>
                        <a:rPr lang="fr-FR" sz="800" u="none" strike="noStrike" dirty="0" err="1">
                          <a:effectLst/>
                        </a:rPr>
                        <a:t>contats</a:t>
                      </a:r>
                      <a:r>
                        <a:rPr lang="fr-FR" sz="800" u="none" strike="noStrike" dirty="0">
                          <a:effectLst/>
                        </a:rPr>
                        <a:t> avec des entreprises primo-innovante dans le secteur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total de contrats signés avec des entreprises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contrats signés avec des PME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d'une enquête sur la </a:t>
                      </a:r>
                      <a:r>
                        <a:rPr lang="fr-FR" sz="800" u="none" strike="noStrike" dirty="0" err="1">
                          <a:effectLst/>
                        </a:rPr>
                        <a:t>satifaction</a:t>
                      </a:r>
                      <a:r>
                        <a:rPr lang="fr-FR" sz="800" u="none" strike="noStrike" dirty="0">
                          <a:effectLst/>
                        </a:rPr>
                        <a:t> des clients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Si, oui taux de satisfaction client (en %)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338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Relations avec l'écosystème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Cohérence stratégique avec le développement d'une filière et la S3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Lien avec d'autres structures labellisées par le MENESR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 avec CEA Tech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 avec un SATT (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un ou des incubateurs académiques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IRT et/ou ITE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Pôles de compétitivité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Campus des Métiers et des Qualification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BPI France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l'INPI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l'ARI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des Instituts Carnot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CCI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des clusters et/ou réseaux professionnels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1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Financement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Utilisation des fonds régionaux sectoriels innovation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179"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Financement par les collectivités territoriales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703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Degré d’organisation collective à l’échelle régionale et dimension stratégique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d’une structure de coordination entre les structures labellisées à l’échelle régionale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703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 d’une convention ou d'un contrats d’objectifs (ou de performances) avec la Région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Elaboration d’un plan stratégique (hors convention d’objectif)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0" y="5704114"/>
            <a:ext cx="4561134" cy="1043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20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-4" y="5704114"/>
            <a:ext cx="4539727" cy="102482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314990" y="1993321"/>
            <a:ext cx="3257010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-4" y="1995483"/>
            <a:ext cx="1314994" cy="1380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95E99C8-682E-41CB-B668-23D99F16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 : </a:t>
            </a:r>
            <a:r>
              <a:rPr lang="fr-F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L’enquête qualitative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163C10-C829-446E-8067-F2B365D3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2908" y="6348040"/>
            <a:ext cx="1087538" cy="365125"/>
          </a:xfrm>
        </p:spPr>
        <p:txBody>
          <a:bodyPr/>
          <a:lstStyle/>
          <a:p>
            <a:fld id="{5EBFF5DD-ECC6-604E-8430-34FEC3D75AB2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A3C72-41DA-42EE-8963-24E7012D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66" y="6348040"/>
            <a:ext cx="450457" cy="365125"/>
          </a:xfrm>
        </p:spPr>
        <p:txBody>
          <a:bodyPr/>
          <a:lstStyle/>
          <a:p>
            <a:fld id="{1FC8907D-B208-DC44-82F5-2940ECA1C9FA}" type="slidenum">
              <a:rPr lang="fr-FR" smtClean="0"/>
              <a:t>7</a:t>
            </a:fld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CDAEB7-E38D-4966-A186-A593FFF22C67}"/>
              </a:ext>
            </a:extLst>
          </p:cNvPr>
          <p:cNvSpPr txBox="1"/>
          <p:nvPr/>
        </p:nvSpPr>
        <p:spPr>
          <a:xfrm>
            <a:off x="6205063" y="5268106"/>
            <a:ext cx="9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notoriété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DD3AF3F-D3D9-413E-98B6-9503000D1BA2}"/>
              </a:ext>
            </a:extLst>
          </p:cNvPr>
          <p:cNvSpPr txBox="1"/>
          <p:nvPr/>
        </p:nvSpPr>
        <p:spPr>
          <a:xfrm rot="5400000">
            <a:off x="8393317" y="3259723"/>
            <a:ext cx="118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valorisation</a:t>
            </a:r>
          </a:p>
        </p:txBody>
      </p:sp>
      <p:sp>
        <p:nvSpPr>
          <p:cNvPr id="39" name="Flèche : bas 7">
            <a:extLst>
              <a:ext uri="{FF2B5EF4-FFF2-40B4-BE49-F238E27FC236}">
                <a16:creationId xmlns:a16="http://schemas.microsoft.com/office/drawing/2014/main" id="{D252E575-ACBD-4DEE-8789-C68714725272}"/>
              </a:ext>
            </a:extLst>
          </p:cNvPr>
          <p:cNvSpPr/>
          <p:nvPr/>
        </p:nvSpPr>
        <p:spPr>
          <a:xfrm rot="10800000">
            <a:off x="6473361" y="2735127"/>
            <a:ext cx="345057" cy="7200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bas 8">
            <a:extLst>
              <a:ext uri="{FF2B5EF4-FFF2-40B4-BE49-F238E27FC236}">
                <a16:creationId xmlns:a16="http://schemas.microsoft.com/office/drawing/2014/main" id="{FAB32D24-E168-4C8E-9D05-8E79026046B6}"/>
              </a:ext>
            </a:extLst>
          </p:cNvPr>
          <p:cNvSpPr/>
          <p:nvPr/>
        </p:nvSpPr>
        <p:spPr>
          <a:xfrm rot="16200000">
            <a:off x="6926989" y="3068999"/>
            <a:ext cx="345057" cy="7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bas 9">
            <a:extLst>
              <a:ext uri="{FF2B5EF4-FFF2-40B4-BE49-F238E27FC236}">
                <a16:creationId xmlns:a16="http://schemas.microsoft.com/office/drawing/2014/main" id="{F65C436C-4889-4656-9166-DFFE3B627107}"/>
              </a:ext>
            </a:extLst>
          </p:cNvPr>
          <p:cNvSpPr/>
          <p:nvPr/>
        </p:nvSpPr>
        <p:spPr>
          <a:xfrm>
            <a:off x="6473361" y="3478934"/>
            <a:ext cx="345057" cy="720000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10">
            <a:extLst>
              <a:ext uri="{FF2B5EF4-FFF2-40B4-BE49-F238E27FC236}">
                <a16:creationId xmlns:a16="http://schemas.microsoft.com/office/drawing/2014/main" id="{0A37F547-9D02-4FA3-B064-5758504CA9C7}"/>
              </a:ext>
            </a:extLst>
          </p:cNvPr>
          <p:cNvSpPr/>
          <p:nvPr/>
        </p:nvSpPr>
        <p:spPr>
          <a:xfrm rot="5400000">
            <a:off x="6018187" y="3068999"/>
            <a:ext cx="345057" cy="7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E2919D9-2438-44CF-8680-C6E5D66020EB}"/>
              </a:ext>
            </a:extLst>
          </p:cNvPr>
          <p:cNvSpPr txBox="1"/>
          <p:nvPr/>
        </p:nvSpPr>
        <p:spPr>
          <a:xfrm>
            <a:off x="4600690" y="3275111"/>
            <a:ext cx="13105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Ressourcement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806124B-9D35-4EFF-AA69-042A59CAD673}"/>
              </a:ext>
            </a:extLst>
          </p:cNvPr>
          <p:cNvSpPr txBox="1"/>
          <p:nvPr/>
        </p:nvSpPr>
        <p:spPr>
          <a:xfrm>
            <a:off x="6127927" y="4323014"/>
            <a:ext cx="1035925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Ecosystème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AAA49B0-2C43-44A1-98AB-28A35D94E7E6}"/>
              </a:ext>
            </a:extLst>
          </p:cNvPr>
          <p:cNvSpPr txBox="1"/>
          <p:nvPr/>
        </p:nvSpPr>
        <p:spPr>
          <a:xfrm>
            <a:off x="5914054" y="2135594"/>
            <a:ext cx="1463670" cy="30777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Parties prenantes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8B69485-C63E-4D42-B35A-279D653E7132}"/>
              </a:ext>
            </a:extLst>
          </p:cNvPr>
          <p:cNvSpPr txBox="1"/>
          <p:nvPr/>
        </p:nvSpPr>
        <p:spPr>
          <a:xfrm>
            <a:off x="7533304" y="3275111"/>
            <a:ext cx="80445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Contrats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332E3E1-DCBE-47FB-89E8-B60EF6A415AB}"/>
              </a:ext>
            </a:extLst>
          </p:cNvPr>
          <p:cNvSpPr txBox="1"/>
          <p:nvPr/>
        </p:nvSpPr>
        <p:spPr>
          <a:xfrm>
            <a:off x="6075623" y="257820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8DF1D07-DCCA-40BF-AFF5-90C1B8630561}"/>
              </a:ext>
            </a:extLst>
          </p:cNvPr>
          <p:cNvCxnSpPr>
            <a:cxnSpLocks/>
          </p:cNvCxnSpPr>
          <p:nvPr/>
        </p:nvCxnSpPr>
        <p:spPr>
          <a:xfrm flipH="1" flipV="1">
            <a:off x="6447031" y="2578207"/>
            <a:ext cx="1" cy="54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907726F6-E605-4994-9E04-1228BBE03963}"/>
              </a:ext>
            </a:extLst>
          </p:cNvPr>
          <p:cNvSpPr txBox="1"/>
          <p:nvPr/>
        </p:nvSpPr>
        <p:spPr>
          <a:xfrm>
            <a:off x="6296815" y="306801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 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4ED327A-659C-44BD-9337-9C93FBCCBC37}"/>
              </a:ext>
            </a:extLst>
          </p:cNvPr>
          <p:cNvSpPr txBox="1"/>
          <p:nvPr/>
        </p:nvSpPr>
        <p:spPr>
          <a:xfrm>
            <a:off x="5697360" y="288940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5F10D44-1808-41C8-B4CA-86A2773D6FEA}"/>
              </a:ext>
            </a:extLst>
          </p:cNvPr>
          <p:cNvCxnSpPr>
            <a:cxnSpLocks/>
          </p:cNvCxnSpPr>
          <p:nvPr/>
        </p:nvCxnSpPr>
        <p:spPr>
          <a:xfrm flipH="1">
            <a:off x="5814855" y="3201602"/>
            <a:ext cx="5760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èche : bas 22">
            <a:extLst>
              <a:ext uri="{FF2B5EF4-FFF2-40B4-BE49-F238E27FC236}">
                <a16:creationId xmlns:a16="http://schemas.microsoft.com/office/drawing/2014/main" id="{C77CA0D5-7B10-406D-A38E-6B14B86EBF85}"/>
              </a:ext>
            </a:extLst>
          </p:cNvPr>
          <p:cNvSpPr/>
          <p:nvPr/>
        </p:nvSpPr>
        <p:spPr>
          <a:xfrm rot="10800000">
            <a:off x="5883396" y="4762204"/>
            <a:ext cx="1524987" cy="365125"/>
          </a:xfrm>
          <a:prstGeom prst="down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 : bas 23">
            <a:extLst>
              <a:ext uri="{FF2B5EF4-FFF2-40B4-BE49-F238E27FC236}">
                <a16:creationId xmlns:a16="http://schemas.microsoft.com/office/drawing/2014/main" id="{45C237CB-2865-4007-9D5D-994CB0BF9013}"/>
              </a:ext>
            </a:extLst>
          </p:cNvPr>
          <p:cNvSpPr/>
          <p:nvPr/>
        </p:nvSpPr>
        <p:spPr>
          <a:xfrm rot="5400000">
            <a:off x="7797952" y="3246437"/>
            <a:ext cx="1524987" cy="365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0" y="1314850"/>
            <a:ext cx="4561134" cy="67941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0" y="3410626"/>
            <a:ext cx="1314994" cy="22934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1314993" y="3420555"/>
            <a:ext cx="3224733" cy="2544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314992" y="3872223"/>
            <a:ext cx="3224733" cy="16403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61925"/>
              </p:ext>
            </p:extLst>
          </p:nvPr>
        </p:nvGraphicFramePr>
        <p:xfrm>
          <a:off x="0" y="1314850"/>
          <a:ext cx="4561134" cy="543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39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Ressourcement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Existence d’un laboratoire d’adossement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Thèses en commun actuellement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Autres projets communs régulièrement 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6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Flux de projets entre la Structure labellisée et le laboratoire d’adossement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Partage d’équipements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3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Relation client/fournisseur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CA consolidé = CA + Fonds structurels + coopération territoriale + H2020 + PIA + FUI, ANR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nb ETP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laboratoires et organismes partenaires (hors ressourcement)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</a:t>
                      </a:r>
                      <a:r>
                        <a:rPr lang="fr-FR" sz="800" u="none" strike="noStrike" dirty="0" err="1">
                          <a:effectLst/>
                        </a:rPr>
                        <a:t>contats</a:t>
                      </a:r>
                      <a:r>
                        <a:rPr lang="fr-FR" sz="800" u="none" strike="noStrike" dirty="0">
                          <a:effectLst/>
                        </a:rPr>
                        <a:t> avec des entreprises primo-innovante dans le secteur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total de contrats signés avec des entreprises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Nombre de contrats signés avec des PME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d'une enquête sur la </a:t>
                      </a:r>
                      <a:r>
                        <a:rPr lang="fr-FR" sz="800" u="none" strike="noStrike" dirty="0" err="1">
                          <a:effectLst/>
                        </a:rPr>
                        <a:t>satifaction</a:t>
                      </a:r>
                      <a:r>
                        <a:rPr lang="fr-FR" sz="800" u="none" strike="noStrike" dirty="0">
                          <a:effectLst/>
                        </a:rPr>
                        <a:t> des clients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Si, oui taux de satisfaction client (en %)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338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Relations avec l'écosystème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Cohérence stratégique avec le développement d'une filière et la S3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Lien avec d'autres structures labellisées par le MENESR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 avec CEA Tech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 avec un SATT (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un ou des incubateurs académiques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IRT et/ou ITE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Pôles de compétitivité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Campus des Métiers et des Qualification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BPI France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l'INPI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l'ARI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des Instituts Carnot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1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les CCI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Relations avec des clusters et/ou réseaux professionnels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1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Financement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Utilisation des fonds régionaux sectoriels innovation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179"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Financement par les collectivités territoriales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703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Degré d’organisation collective à l’échelle régionale et dimension stratégique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d’une structure de coordination entre les structures labellisées à l’échelle régionale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703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Existence  d’une convention ou d'un contrats d’objectifs (ou de performances) avec la Région 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17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Elaboration d’un plan stratégique (hors convention d’objectif)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53" marR="5553" marT="5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2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AF758-4A1D-40B2-B9B8-C9E5E190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 </a:t>
            </a:r>
            <a:r>
              <a:rPr lang="fr-FR" sz="2000" dirty="0"/>
              <a:t>– analyse qualitative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7FA7C5-D017-4F0F-8E8D-13C3816B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7B3446-2363-4523-9808-9D242ECD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CDAEB7-E38D-4966-A186-A593FFF22C67}"/>
              </a:ext>
            </a:extLst>
          </p:cNvPr>
          <p:cNvSpPr txBox="1"/>
          <p:nvPr/>
        </p:nvSpPr>
        <p:spPr>
          <a:xfrm>
            <a:off x="3231534" y="6391859"/>
            <a:ext cx="1381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notoriété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D3AF3F-D3D9-413E-98B6-9503000D1BA2}"/>
              </a:ext>
            </a:extLst>
          </p:cNvPr>
          <p:cNvSpPr txBox="1"/>
          <p:nvPr/>
        </p:nvSpPr>
        <p:spPr>
          <a:xfrm rot="5400000">
            <a:off x="7978300" y="3248101"/>
            <a:ext cx="168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valorisation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D252E575-ACBD-4DEE-8789-C68714725272}"/>
              </a:ext>
            </a:extLst>
          </p:cNvPr>
          <p:cNvSpPr/>
          <p:nvPr/>
        </p:nvSpPr>
        <p:spPr>
          <a:xfrm rot="10800000">
            <a:off x="3740000" y="1801273"/>
            <a:ext cx="345057" cy="16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FAB32D24-E168-4C8E-9D05-8E79026046B6}"/>
              </a:ext>
            </a:extLst>
          </p:cNvPr>
          <p:cNvSpPr/>
          <p:nvPr/>
        </p:nvSpPr>
        <p:spPr>
          <a:xfrm rot="16200000">
            <a:off x="4594856" y="2666117"/>
            <a:ext cx="345057" cy="15249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65C436C-4889-4656-9166-DFFE3B627107}"/>
              </a:ext>
            </a:extLst>
          </p:cNvPr>
          <p:cNvSpPr/>
          <p:nvPr/>
        </p:nvSpPr>
        <p:spPr>
          <a:xfrm>
            <a:off x="3738720" y="3445080"/>
            <a:ext cx="345057" cy="1620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0A37F547-9D02-4FA3-B064-5758504CA9C7}"/>
              </a:ext>
            </a:extLst>
          </p:cNvPr>
          <p:cNvSpPr/>
          <p:nvPr/>
        </p:nvSpPr>
        <p:spPr>
          <a:xfrm rot="5400000">
            <a:off x="2881068" y="2661290"/>
            <a:ext cx="345057" cy="152498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2919D9-2438-44CF-8680-C6E5D66020EB}"/>
              </a:ext>
            </a:extLst>
          </p:cNvPr>
          <p:cNvSpPr txBox="1"/>
          <p:nvPr/>
        </p:nvSpPr>
        <p:spPr>
          <a:xfrm>
            <a:off x="-4622" y="2256735"/>
            <a:ext cx="2329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b="1" u="sng" dirty="0"/>
              <a:t>Ressourcement</a:t>
            </a:r>
          </a:p>
          <a:p>
            <a:pPr algn="ctr"/>
            <a:r>
              <a:rPr lang="fr-FR" sz="1200" dirty="0"/>
              <a:t> (Qualité de la relation avec les structures d’adossement)</a:t>
            </a:r>
          </a:p>
          <a:p>
            <a:pPr marL="361950" lvl="2" indent="-1714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200" dirty="0"/>
              <a:t>Existence d’un laboratoire d’adossement ;</a:t>
            </a:r>
          </a:p>
          <a:p>
            <a:pPr marL="361950" lvl="2" indent="-1714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200" dirty="0"/>
              <a:t>Thèses en commun actuellement ;</a:t>
            </a:r>
          </a:p>
          <a:p>
            <a:pPr marL="361950" lvl="2" indent="-1714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200" dirty="0"/>
              <a:t>Autres projets communs régulièrement ;</a:t>
            </a:r>
          </a:p>
          <a:p>
            <a:pPr marL="361950" lvl="2" indent="-1714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200" dirty="0"/>
              <a:t>Flux de projets entre SL et adossement ;</a:t>
            </a:r>
          </a:p>
          <a:p>
            <a:pPr marL="361950" lvl="2" indent="-17145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200" dirty="0"/>
              <a:t>Partage d’équipements.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06124B-9D35-4EFF-AA69-042A59CAD673}"/>
              </a:ext>
            </a:extLst>
          </p:cNvPr>
          <p:cNvSpPr txBox="1"/>
          <p:nvPr/>
        </p:nvSpPr>
        <p:spPr>
          <a:xfrm>
            <a:off x="5055200" y="4537723"/>
            <a:ext cx="3837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Cohérence stratégique avec le développement d'une filière et la RIS3</a:t>
            </a:r>
          </a:p>
          <a:p>
            <a:pPr marL="180975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Relations avec CEA Tech, SATT, incubateurs académiques, IRT/ITE</a:t>
            </a:r>
          </a:p>
          <a:p>
            <a:pPr marL="180975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Relations avec les Campus des Métiers et des Qualification</a:t>
            </a:r>
          </a:p>
          <a:p>
            <a:pPr marL="180975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Relations avec BPI France, INPI, ARI, CCI</a:t>
            </a:r>
          </a:p>
          <a:p>
            <a:pPr marL="180975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Relations avec des Instituts Carnot</a:t>
            </a:r>
          </a:p>
          <a:p>
            <a:pPr marL="180975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Relations avec des Pôles de compétitivité clusters,</a:t>
            </a:r>
            <a:br>
              <a:rPr lang="fr-FR" sz="1200" dirty="0"/>
            </a:br>
            <a:r>
              <a:rPr lang="fr-FR" sz="1200" dirty="0"/>
              <a:t>réseaux professionnels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AA49B0-2C43-44A1-98AB-28A35D94E7E6}"/>
              </a:ext>
            </a:extLst>
          </p:cNvPr>
          <p:cNvSpPr txBox="1"/>
          <p:nvPr/>
        </p:nvSpPr>
        <p:spPr>
          <a:xfrm>
            <a:off x="1728271" y="1292454"/>
            <a:ext cx="4405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/>
              <a:t>Parties prenantes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>
                <a:sym typeface="Symbol" panose="05050102010706020507" pitchFamily="18" charset="2"/>
              </a:rPr>
              <a:t>Financements régionaux et infrarégionaux + degré d’organisation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B69485-C63E-4D42-B35A-279D653E7132}"/>
              </a:ext>
            </a:extLst>
          </p:cNvPr>
          <p:cNvSpPr txBox="1"/>
          <p:nvPr/>
        </p:nvSpPr>
        <p:spPr>
          <a:xfrm>
            <a:off x="5606982" y="3044833"/>
            <a:ext cx="238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b="1" u="sng" dirty="0"/>
              <a:t>Contrats</a:t>
            </a:r>
            <a:r>
              <a:rPr lang="fr-FR" dirty="0"/>
              <a:t> </a:t>
            </a:r>
          </a:p>
          <a:p>
            <a:pPr algn="ctr"/>
            <a:r>
              <a:rPr lang="fr-FR" sz="1200" dirty="0"/>
              <a:t>(relation clients/fournisseurs)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 Chiffre d’Affaires consolidé par </a:t>
            </a:r>
            <a:r>
              <a:rPr lang="fr-FR" sz="1200" dirty="0" err="1"/>
              <a:t>etp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32E3E1-DCBE-47FB-89E8-B60EF6A415AB}"/>
              </a:ext>
            </a:extLst>
          </p:cNvPr>
          <p:cNvSpPr txBox="1"/>
          <p:nvPr/>
        </p:nvSpPr>
        <p:spPr>
          <a:xfrm>
            <a:off x="3368814" y="16488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8DF1D07-DCCA-40BF-AFF5-90C1B8630561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3575011" y="2018217"/>
            <a:ext cx="3155" cy="10012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07726F6-E605-4994-9E04-1228BBE03963}"/>
              </a:ext>
            </a:extLst>
          </p:cNvPr>
          <p:cNvSpPr txBox="1"/>
          <p:nvPr/>
        </p:nvSpPr>
        <p:spPr>
          <a:xfrm>
            <a:off x="3371269" y="301947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4ED327A-659C-44BD-9337-9C93FBCCBC37}"/>
              </a:ext>
            </a:extLst>
          </p:cNvPr>
          <p:cNvSpPr txBox="1"/>
          <p:nvPr/>
        </p:nvSpPr>
        <p:spPr>
          <a:xfrm>
            <a:off x="2115914" y="30412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5F10D44-1808-41C8-B4CA-86A2773D6FE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490487" y="3204141"/>
            <a:ext cx="88078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C77CA0D5-7B10-406D-A38E-6B14B86EBF85}"/>
              </a:ext>
            </a:extLst>
          </p:cNvPr>
          <p:cNvSpPr/>
          <p:nvPr/>
        </p:nvSpPr>
        <p:spPr>
          <a:xfrm rot="10800000">
            <a:off x="3159647" y="6036877"/>
            <a:ext cx="1524987" cy="365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45C237CB-2865-4007-9D5D-994CB0BF9013}"/>
              </a:ext>
            </a:extLst>
          </p:cNvPr>
          <p:cNvSpPr/>
          <p:nvPr/>
        </p:nvSpPr>
        <p:spPr>
          <a:xfrm rot="5400000">
            <a:off x="7646873" y="3214402"/>
            <a:ext cx="1524987" cy="365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661303" y="5137887"/>
            <a:ext cx="2494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 </a:t>
            </a:r>
            <a:r>
              <a:rPr lang="fr-FR" b="1" u="sng" dirty="0"/>
              <a:t>Écosystème</a:t>
            </a:r>
          </a:p>
          <a:p>
            <a:pPr algn="ctr"/>
            <a:r>
              <a:rPr lang="fr-FR" sz="1200" dirty="0"/>
              <a:t>(Interactions avec les structures </a:t>
            </a:r>
          </a:p>
          <a:p>
            <a:pPr algn="ctr"/>
            <a:r>
              <a:rPr lang="fr-FR" sz="1200" dirty="0"/>
              <a:t>de l’écosystème)</a:t>
            </a:r>
          </a:p>
        </p:txBody>
      </p:sp>
      <p:sp>
        <p:nvSpPr>
          <p:cNvPr id="17" name="Accolade ouvrante 16"/>
          <p:cNvSpPr/>
          <p:nvPr/>
        </p:nvSpPr>
        <p:spPr>
          <a:xfrm>
            <a:off x="4984864" y="4527505"/>
            <a:ext cx="99602" cy="19594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8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4A15749-344B-41B3-B060-BE3E155F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METHODOLOGIE : Analyse globale des comportements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AFB21F9-5123-4636-8694-043899AA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" y="1476296"/>
            <a:ext cx="788140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 Analyse globale des CRT et CDT</a:t>
            </a:r>
          </a:p>
          <a:p>
            <a:pPr lvl="1"/>
            <a:r>
              <a:rPr lang="fr-FR" dirty="0"/>
              <a:t>Ressourcement (R)</a:t>
            </a:r>
          </a:p>
          <a:p>
            <a:pPr lvl="1"/>
            <a:r>
              <a:rPr lang="fr-FR" dirty="0"/>
              <a:t>Relation avec l’écosystème (E)</a:t>
            </a:r>
          </a:p>
          <a:p>
            <a:pPr lvl="1"/>
            <a:r>
              <a:rPr lang="fr-FR" dirty="0"/>
              <a:t>Relation clients/fournisseurs (Contrat = C)</a:t>
            </a:r>
          </a:p>
          <a:p>
            <a:pPr lvl="1"/>
            <a:r>
              <a:rPr lang="fr-FR" dirty="0"/>
              <a:t>Degré d’organisation et financement (partie prenante = PP)</a:t>
            </a:r>
          </a:p>
          <a:p>
            <a:pPr lvl="1"/>
            <a:endParaRPr lang="fr-FR" dirty="0"/>
          </a:p>
          <a:p>
            <a:r>
              <a:rPr lang="fr-FR" dirty="0"/>
              <a:t>comment caractériser/comparer les structures?</a:t>
            </a:r>
          </a:p>
          <a:p>
            <a:pPr lvl="1"/>
            <a:r>
              <a:rPr lang="fr-FR" dirty="0"/>
              <a:t>Forme, taille du quadrilatère</a:t>
            </a:r>
          </a:p>
          <a:p>
            <a:pPr lvl="1"/>
            <a:r>
              <a:rPr lang="fr-FR" dirty="0"/>
              <a:t>…</a:t>
            </a:r>
          </a:p>
          <a:p>
            <a:pPr lvl="1"/>
            <a:endParaRPr lang="fr-FR" dirty="0"/>
          </a:p>
          <a:p>
            <a:r>
              <a:rPr lang="fr-FR" dirty="0"/>
              <a:t> quelles caractéristiques les plus fortes?</a:t>
            </a:r>
          </a:p>
          <a:p>
            <a:pPr lvl="1"/>
            <a:r>
              <a:rPr lang="fr-FR" dirty="0"/>
              <a:t>Ressourcement, Contrat, Ecosystème, Parties prenantes</a:t>
            </a:r>
          </a:p>
          <a:p>
            <a:pPr lvl="1"/>
            <a:r>
              <a:rPr lang="fr-FR" dirty="0"/>
              <a:t>24 arrangements possibles : RCEP, RCPE, RPCE, RPEC, REPC, RECP, …</a:t>
            </a:r>
          </a:p>
          <a:p>
            <a:pPr lvl="1"/>
            <a:endParaRPr lang="fr-FR" dirty="0"/>
          </a:p>
          <a:p>
            <a:r>
              <a:rPr lang="fr-FR" dirty="0"/>
              <a:t>La taille du quadrilatère est indicatrice de la performance</a:t>
            </a:r>
          </a:p>
          <a:p>
            <a:pPr lvl="1"/>
            <a:r>
              <a:rPr lang="fr-FR" dirty="0"/>
              <a:t>score brut = somme des 4 caractéristiques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6DBFE2-5E48-490F-98F5-5E8AD54D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C30-2C93-B946-8D9E-6F7A30099D67}" type="datetime1">
              <a:rPr lang="fr-FR" smtClean="0"/>
              <a:pPr/>
              <a:t>07/11/2019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DB06B1-EEA1-4A85-BE8D-4306BBD4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A2EB15-9732-417B-A41B-F3F7C748A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62" t="28297" r="32490" b="10118"/>
          <a:stretch/>
        </p:blipFill>
        <p:spPr>
          <a:xfrm>
            <a:off x="6908448" y="2442527"/>
            <a:ext cx="1657562" cy="1688837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253CB157-3D35-46AA-8413-9C8C0C59762E}"/>
              </a:ext>
            </a:extLst>
          </p:cNvPr>
          <p:cNvGrpSpPr/>
          <p:nvPr/>
        </p:nvGrpSpPr>
        <p:grpSpPr>
          <a:xfrm>
            <a:off x="6611814" y="4131364"/>
            <a:ext cx="2250831" cy="1433516"/>
            <a:chOff x="1593669" y="3596640"/>
            <a:chExt cx="4271083" cy="2405619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9CD8F832-847F-44A9-8A2D-AAF732A83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3669" y="3596640"/>
              <a:ext cx="6" cy="240561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3FF28862-05F7-4B78-95CA-C065BF2801B9}"/>
                </a:ext>
              </a:extLst>
            </p:cNvPr>
            <p:cNvCxnSpPr>
              <a:cxnSpLocks/>
            </p:cNvCxnSpPr>
            <p:nvPr/>
          </p:nvCxnSpPr>
          <p:spPr>
            <a:xfrm>
              <a:off x="1593669" y="6002259"/>
              <a:ext cx="4271083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6469F4-CA8C-4713-BAA1-3767E3097217}"/>
                </a:ext>
              </a:extLst>
            </p:cNvPr>
            <p:cNvSpPr/>
            <p:nvPr/>
          </p:nvSpPr>
          <p:spPr>
            <a:xfrm>
              <a:off x="1593669" y="3815875"/>
              <a:ext cx="4271077" cy="338554"/>
            </a:xfrm>
            <a:prstGeom prst="rect">
              <a:avLst/>
            </a:prstGeom>
            <a:solidFill>
              <a:schemeClr val="accent1">
                <a:alpha val="2902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Bande R arrive en premier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C77951-2889-471D-945E-86C2B5FC5CF0}"/>
                </a:ext>
              </a:extLst>
            </p:cNvPr>
            <p:cNvSpPr/>
            <p:nvPr/>
          </p:nvSpPr>
          <p:spPr>
            <a:xfrm>
              <a:off x="1593672" y="4319194"/>
              <a:ext cx="4271077" cy="338554"/>
            </a:xfrm>
            <a:prstGeom prst="rect">
              <a:avLst/>
            </a:prstGeom>
            <a:solidFill>
              <a:schemeClr val="accent3">
                <a:alpha val="2902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Bande C arrive en premier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545D7F-7A07-4153-A20C-F3B8C34C56FC}"/>
                </a:ext>
              </a:extLst>
            </p:cNvPr>
            <p:cNvSpPr/>
            <p:nvPr/>
          </p:nvSpPr>
          <p:spPr>
            <a:xfrm>
              <a:off x="1593675" y="4822513"/>
              <a:ext cx="4271077" cy="338554"/>
            </a:xfrm>
            <a:prstGeom prst="rect">
              <a:avLst/>
            </a:prstGeom>
            <a:solidFill>
              <a:schemeClr val="accent6">
                <a:alpha val="2902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Bande E…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4C4C4B-408B-420D-A450-20A043264C27}"/>
                </a:ext>
              </a:extLst>
            </p:cNvPr>
            <p:cNvSpPr/>
            <p:nvPr/>
          </p:nvSpPr>
          <p:spPr>
            <a:xfrm>
              <a:off x="1593675" y="5329663"/>
              <a:ext cx="4271077" cy="338554"/>
            </a:xfrm>
            <a:prstGeom prst="rect">
              <a:avLst/>
            </a:prstGeom>
            <a:solidFill>
              <a:srgbClr val="FFFF00">
                <a:alpha val="2902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Bande PP…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0D67DEA0-904A-4BD5-8C0B-065264C4361D}"/>
              </a:ext>
            </a:extLst>
          </p:cNvPr>
          <p:cNvSpPr txBox="1"/>
          <p:nvPr/>
        </p:nvSpPr>
        <p:spPr>
          <a:xfrm>
            <a:off x="7771135" y="5638406"/>
            <a:ext cx="937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7030A0"/>
                </a:solidFill>
              </a:rPr>
              <a:t>Score brut</a:t>
            </a:r>
          </a:p>
        </p:txBody>
      </p:sp>
    </p:spTree>
    <p:extLst>
      <p:ext uri="{BB962C8B-B14F-4D97-AF65-F5344CB8AC3E}">
        <p14:creationId xmlns:p14="http://schemas.microsoft.com/office/powerpoint/2010/main" val="1848590776"/>
      </p:ext>
    </p:extLst>
  </p:cSld>
  <p:clrMapOvr>
    <a:masterClrMapping/>
  </p:clrMapOvr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EB47EC2-8A56-4DDA-BEC8-77E6D94E7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3CA497-D536-45DF-8EF6-4D0608F3D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9CAC7E-B5A7-44BF-8F8F-76EAE149AC5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2498</Words>
  <Application>Microsoft Office PowerPoint</Application>
  <PresentationFormat>Affichage à l'écran (4:3)</PresentationFormat>
  <Paragraphs>528</Paragraphs>
  <Slides>23</Slides>
  <Notes>2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Arial Italic</vt:lpstr>
      <vt:lpstr>Calibri</vt:lpstr>
      <vt:lpstr>Wingdings</vt:lpstr>
      <vt:lpstr>pages de contenus</vt:lpstr>
      <vt:lpstr>page de presentation et de partie</vt:lpstr>
      <vt:lpstr>page de sous-partie</vt:lpstr>
      <vt:lpstr>Restitution du groupe de travail NATIONAL sur les structures labellisées CRT / CDT / PFT</vt:lpstr>
      <vt:lpstr>OBJECTIFS</vt:lpstr>
      <vt:lpstr>Méthodologie</vt:lpstr>
      <vt:lpstr>Méthodologie : L’enquête qualitative</vt:lpstr>
      <vt:lpstr>Méthodologie : L’enquête qualitative</vt:lpstr>
      <vt:lpstr>Méthodologie : L’enquête qualitative</vt:lpstr>
      <vt:lpstr>Méthodologie : L’enquête qualitative</vt:lpstr>
      <vt:lpstr>Méthodologie – analyse qualitative</vt:lpstr>
      <vt:lpstr>METHODOLOGIE : Analyse globale des comportements</vt:lpstr>
      <vt:lpstr>METHODOLOGIE d’Analyse globale des comportements : carte d’identité qualitative</vt:lpstr>
      <vt:lpstr>Cartographie des réponses</vt:lpstr>
      <vt:lpstr>Ressourcement</vt:lpstr>
      <vt:lpstr>Relation Clients/Fournisseurs</vt:lpstr>
      <vt:lpstr>Relation avec l’écosystème</vt:lpstr>
      <vt:lpstr>Degré d’organisation et financement</vt:lpstr>
      <vt:lpstr>Les structures En moyenne</vt:lpstr>
      <vt:lpstr>Carte d’identité qualitative - CRT</vt:lpstr>
      <vt:lpstr>Carte d’identité qualitative - CDT</vt:lpstr>
      <vt:lpstr>Les premières CONCLUSIONS</vt:lpstr>
      <vt:lpstr>Conclusions générales et PERSPECTIVES</vt:lpstr>
      <vt:lpstr>Présentation des ateliers</vt:lpstr>
      <vt:lpstr>Présentation des ateliers</vt:lpstr>
      <vt:lpstr>Présentation des ateliers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reseau AFCRT</cp:lastModifiedBy>
  <cp:revision>349</cp:revision>
  <cp:lastPrinted>2019-03-18T14:50:45Z</cp:lastPrinted>
  <dcterms:created xsi:type="dcterms:W3CDTF">2015-02-04T10:43:31Z</dcterms:created>
  <dcterms:modified xsi:type="dcterms:W3CDTF">2019-11-07T11:19:01Z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